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576" r:id="rId2"/>
    <p:sldId id="316" r:id="rId3"/>
    <p:sldId id="559" r:id="rId4"/>
    <p:sldId id="561" r:id="rId5"/>
    <p:sldId id="560" r:id="rId6"/>
    <p:sldId id="562" r:id="rId7"/>
    <p:sldId id="570" r:id="rId8"/>
    <p:sldId id="515" r:id="rId9"/>
    <p:sldId id="525" r:id="rId10"/>
    <p:sldId id="571" r:id="rId11"/>
    <p:sldId id="572" r:id="rId12"/>
    <p:sldId id="543" r:id="rId13"/>
    <p:sldId id="544" r:id="rId14"/>
    <p:sldId id="545" r:id="rId15"/>
    <p:sldId id="573" r:id="rId16"/>
    <p:sldId id="574" r:id="rId17"/>
    <p:sldId id="557" r:id="rId18"/>
    <p:sldId id="556" r:id="rId19"/>
    <p:sldId id="575" r:id="rId20"/>
    <p:sldId id="526" r:id="rId21"/>
    <p:sldId id="518" r:id="rId22"/>
    <p:sldId id="55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00" autoAdjust="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6/18/2015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2719378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11</a:t>
            </a:r>
          </a:p>
          <a:p>
            <a:pPr>
              <a:spcBef>
                <a:spcPct val="0"/>
              </a:spcBef>
            </a:pPr>
            <a:r>
              <a:rPr lang="en-US" dirty="0" smtClean="0"/>
              <a:t>Translation: 16</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3</a:t>
            </a:r>
          </a:p>
          <a:p>
            <a:pPr>
              <a:spcBef>
                <a:spcPct val="0"/>
              </a:spcBef>
            </a:pPr>
            <a:r>
              <a:rPr lang="en-US" dirty="0" smtClean="0"/>
              <a:t>Translation: 17</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7</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3875765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0</a:t>
            </a:r>
          </a:p>
          <a:p>
            <a:pPr>
              <a:spcBef>
                <a:spcPct val="0"/>
              </a:spcBef>
            </a:pPr>
            <a:r>
              <a:rPr lang="en-US" dirty="0" smtClean="0"/>
              <a:t>Translation: 11</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2903919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0</a:t>
            </a:r>
          </a:p>
          <a:p>
            <a:pPr>
              <a:spcBef>
                <a:spcPct val="0"/>
              </a:spcBef>
            </a:pPr>
            <a:r>
              <a:rPr lang="en-US" dirty="0" smtClean="0"/>
              <a:t>Translation: 11</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11209820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15</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21677029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16</a:t>
            </a:r>
          </a:p>
          <a:p>
            <a:pPr>
              <a:spcBef>
                <a:spcPct val="0"/>
              </a:spcBef>
            </a:pPr>
            <a:r>
              <a:rPr lang="en-US" dirty="0" smtClean="0"/>
              <a:t>Translation: 24</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2978897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11</a:t>
            </a:r>
          </a:p>
          <a:p>
            <a:pPr>
              <a:spcBef>
                <a:spcPct val="0"/>
              </a:spcBef>
            </a:pPr>
            <a:r>
              <a:rPr lang="en-US" dirty="0" smtClean="0"/>
              <a:t>Translation: 20</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14</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29</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1774994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1146351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23</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3325193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http://en.wikipedia.org/wiki/File:Persia-Cyrus2-World3.png</a:t>
            </a:r>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22</a:t>
            </a:fld>
            <a:endParaRPr lang="en-US"/>
          </a:p>
        </p:txBody>
      </p:sp>
    </p:spTree>
    <p:extLst>
      <p:ext uri="{BB962C8B-B14F-4D97-AF65-F5344CB8AC3E}">
        <p14:creationId xmlns:p14="http://schemas.microsoft.com/office/powerpoint/2010/main" val="948160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352010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13</a:t>
            </a:r>
          </a:p>
          <a:p>
            <a:pPr>
              <a:spcBef>
                <a:spcPct val="0"/>
              </a:spcBef>
            </a:pPr>
            <a:r>
              <a:rPr lang="en-US" dirty="0" smtClean="0"/>
              <a:t>Translation: 25</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a:noFill/>
        </p:spPr>
        <p:txBody>
          <a:bodyPr/>
          <a:lstStyle/>
          <a:p>
            <a:fld id="{15613772-7232-4B8F-A805-C52668DE2507}" type="slidenum">
              <a:rPr lang="en-US" smtClean="0"/>
              <a:pPr/>
              <a:t>5</a:t>
            </a:fld>
            <a:endParaRPr lang="en-US" smtClean="0"/>
          </a:p>
        </p:txBody>
      </p:sp>
    </p:spTree>
    <p:extLst>
      <p:ext uri="{BB962C8B-B14F-4D97-AF65-F5344CB8AC3E}">
        <p14:creationId xmlns:p14="http://schemas.microsoft.com/office/powerpoint/2010/main" val="121235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3</a:t>
            </a:r>
          </a:p>
          <a:p>
            <a:pPr>
              <a:spcBef>
                <a:spcPct val="0"/>
              </a:spcBef>
            </a:pPr>
            <a:r>
              <a:rPr lang="en-US" dirty="0" smtClean="0"/>
              <a:t>Translation: 13</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16</a:t>
            </a:r>
            <a:r>
              <a:rPr lang="en-US" baseline="0" dirty="0" smtClean="0"/>
              <a:t> </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4237550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3457142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11</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1314242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6/18/2015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6/18/2015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6/18/2015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6/18/2015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r>
              <a:rPr lang="en-US" b="1" dirty="0">
                <a:solidFill>
                  <a:srgbClr val="FFFF00"/>
                </a:solidFill>
                <a:latin typeface="Times New Roman" pitchFamily="18" charset="0"/>
                <a:cs typeface="Times New Roman" pitchFamily="18" charset="0"/>
              </a:rPr>
              <a:t/>
            </a:r>
            <a:br>
              <a:rPr lang="en-US" b="1" dirty="0">
                <a:solidFill>
                  <a:srgbClr val="FFFF00"/>
                </a:solidFill>
                <a:latin typeface="Times New Roman" pitchFamily="18" charset="0"/>
                <a:cs typeface="Times New Roman" pitchFamily="18" charset="0"/>
              </a:rPr>
            </a:br>
            <a:r>
              <a:rPr lang="en-US" sz="3200" b="1" dirty="0">
                <a:solidFill>
                  <a:srgbClr val="FFFF00"/>
                </a:solidFill>
                <a:latin typeface="Times New Roman" pitchFamily="18" charset="0"/>
                <a:cs typeface="Times New Roman" pitchFamily="18" charset="0"/>
              </a:rPr>
              <a:t>Unit 4: </a:t>
            </a:r>
            <a:r>
              <a:rPr lang="en-US" sz="3200" b="1" dirty="0" smtClean="0">
                <a:solidFill>
                  <a:srgbClr val="FFFF00"/>
                </a:solidFill>
                <a:latin typeface="Times New Roman" pitchFamily="18" charset="0"/>
                <a:cs typeface="Times New Roman" pitchFamily="18" charset="0"/>
              </a:rPr>
              <a:t>Conjunctions </a:t>
            </a:r>
            <a:br>
              <a:rPr lang="en-US" sz="3200" b="1" dirty="0" smtClean="0">
                <a:solidFill>
                  <a:srgbClr val="FFFF00"/>
                </a:solidFill>
                <a:latin typeface="Times New Roman" pitchFamily="18" charset="0"/>
                <a:cs typeface="Times New Roman" pitchFamily="18" charset="0"/>
              </a:rPr>
            </a:br>
            <a:r>
              <a:rPr lang="en-US" sz="3600" b="1" dirty="0">
                <a:solidFill>
                  <a:srgbClr val="FFFF00"/>
                </a:solidFill>
                <a:latin typeface="Times New Roman" pitchFamily="18" charset="0"/>
                <a:cs typeface="Times New Roman" pitchFamily="18" charset="0"/>
              </a:rPr>
              <a:t/>
            </a:r>
            <a:br>
              <a:rPr lang="en-US" sz="3600" b="1" dirty="0">
                <a:solidFill>
                  <a:srgbClr val="FFFF00"/>
                </a:solidFill>
                <a:latin typeface="Times New Roman" pitchFamily="18" charset="0"/>
                <a:cs typeface="Times New Roman" pitchFamily="18" charset="0"/>
              </a:rPr>
            </a:br>
            <a:r>
              <a:rPr lang="en-US" sz="3600" dirty="0">
                <a:solidFill>
                  <a:srgbClr val="FFFF00"/>
                </a:solidFill>
                <a:latin typeface="Times New Roman" pitchFamily="18" charset="0"/>
                <a:cs typeface="Times New Roman" pitchFamily="18" charset="0"/>
              </a:rPr>
              <a:t>Classical Reading</a:t>
            </a:r>
            <a:endParaRPr lang="en-US" sz="3600"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2015 </a:t>
            </a:r>
            <a:r>
              <a:rPr lang="en-US" dirty="0" smtClean="0">
                <a:solidFill>
                  <a:schemeClr val="bg1"/>
                </a:solidFill>
                <a:latin typeface="Times New Roman" pitchFamily="18" charset="0"/>
                <a:cs typeface="Times New Roman" pitchFamily="18" charset="0"/>
              </a:rPr>
              <a:t>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999262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is studying the problem of what basic element </a:t>
            </a:r>
            <a:r>
              <a:rPr lang="en-US" sz="2000" dirty="0" smtClean="0">
                <a:solidFill>
                  <a:schemeClr val="bg1"/>
                </a:solidFill>
                <a:latin typeface="Times New Roman" pitchFamily="18" charset="0"/>
                <a:cs typeface="Times New Roman" pitchFamily="18" charset="0"/>
              </a:rPr>
              <a:t>produces </a:t>
            </a:r>
            <a:r>
              <a:rPr lang="en-US" sz="2000" dirty="0" smtClean="0">
                <a:solidFill>
                  <a:schemeClr val="bg1"/>
                </a:solidFill>
                <a:latin typeface="Times New Roman" pitchFamily="18" charset="0"/>
                <a:cs typeface="Times New Roman" pitchFamily="18" charset="0"/>
              </a:rPr>
              <a:t>all the others. In summarizing the problem, he says that the primary element must be the most refined </a:t>
            </a:r>
            <a:r>
              <a:rPr lang="en-US" sz="2000" dirty="0">
                <a:solidFill>
                  <a:schemeClr val="bg1"/>
                </a:solidFill>
                <a:latin typeface="Times New Roman" pitchFamily="18" charset="0"/>
                <a:cs typeface="Times New Roman" pitchFamily="18" charset="0"/>
              </a:rPr>
              <a:t>one (</a:t>
            </a:r>
            <a:r>
              <a:rPr lang="el-GR" sz="2000" dirty="0">
                <a:solidFill>
                  <a:srgbClr val="FFFF00"/>
                </a:solidFill>
                <a:latin typeface="Palatino Linotype" pitchFamily="18" charset="0"/>
                <a:cs typeface="Times New Roman" pitchFamily="18" charset="0"/>
              </a:rPr>
              <a:t>λεπτομερέστερον</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and </a:t>
            </a:r>
            <a:r>
              <a:rPr lang="en-US" sz="2000" dirty="0">
                <a:solidFill>
                  <a:schemeClr val="bg1"/>
                </a:solidFill>
                <a:latin typeface="Times New Roman" pitchFamily="18" charset="0"/>
                <a:cs typeface="Times New Roman" pitchFamily="18" charset="0"/>
              </a:rPr>
              <a:t>mentions </a:t>
            </a:r>
            <a:r>
              <a:rPr lang="en-US" sz="2000" dirty="0" smtClean="0">
                <a:solidFill>
                  <a:schemeClr val="bg1"/>
                </a:solidFill>
                <a:latin typeface="Times New Roman" pitchFamily="18" charset="0"/>
                <a:cs typeface="Times New Roman" pitchFamily="18" charset="0"/>
              </a:rPr>
              <a:t>that some people conclude this element is fire</a:t>
            </a:r>
            <a:r>
              <a:rPr lang="en-US" sz="2000" dirty="0" smtClean="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ἐπεὶ </a:t>
            </a:r>
            <a:r>
              <a:rPr lang="el-GR" sz="2400" dirty="0">
                <a:solidFill>
                  <a:schemeClr val="bg1"/>
                </a:solidFill>
                <a:latin typeface="Palatino Linotype" pitchFamily="18" charset="0"/>
                <a:cs typeface="Times New Roman" pitchFamily="18" charset="0"/>
              </a:rPr>
              <a:t>οὖν φασὶ πάντων τῶν σωμάτων τὸ πῦρ λεπτότατον </a:t>
            </a:r>
            <a:r>
              <a:rPr lang="el-GR" sz="2400" dirty="0" smtClean="0">
                <a:solidFill>
                  <a:schemeClr val="bg1"/>
                </a:solidFill>
                <a:latin typeface="Palatino Linotype" pitchFamily="18" charset="0"/>
                <a:cs typeface="Times New Roman" pitchFamily="18" charset="0"/>
              </a:rPr>
              <a:t>εἶναι</a:t>
            </a:r>
            <a:r>
              <a:rPr lang="en-US" sz="2400" dirty="0" smtClean="0">
                <a:solidFill>
                  <a:schemeClr val="bg1"/>
                </a:solidFill>
                <a:latin typeface="Palatino Linotype" pitchFamily="18" charset="0"/>
                <a:cs typeface="Times New Roman" pitchFamily="18" charset="0"/>
              </a:rPr>
              <a:t>.</a:t>
            </a: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On the Heavens </a:t>
            </a:r>
            <a:r>
              <a:rPr lang="en-US" sz="2000" dirty="0" smtClean="0">
                <a:solidFill>
                  <a:schemeClr val="bg1"/>
                </a:solidFill>
                <a:latin typeface="Times New Roman" pitchFamily="18" charset="0"/>
                <a:cs typeface="Times New Roman" pitchFamily="18" charset="0"/>
              </a:rPr>
              <a:t>303b20</a:t>
            </a:r>
          </a:p>
        </p:txBody>
      </p:sp>
      <p:sp>
        <p:nvSpPr>
          <p:cNvPr id="6" name="TextBox 5"/>
          <p:cNvSpPr txBox="1"/>
          <p:nvPr/>
        </p:nvSpPr>
        <p:spPr>
          <a:xfrm>
            <a:off x="6781800" y="6140529"/>
            <a:ext cx="2371724"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πάντων </a:t>
            </a:r>
            <a:r>
              <a:rPr lang="en-US" sz="2000" dirty="0" smtClean="0">
                <a:solidFill>
                  <a:schemeClr val="bg1"/>
                </a:solidFill>
                <a:latin typeface="Times New Roman" pitchFamily="18" charset="0"/>
                <a:cs typeface="Times New Roman" pitchFamily="18" charset="0"/>
              </a:rPr>
              <a:t>(gen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all</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πῦρ, πυρός τό </a:t>
            </a:r>
            <a:r>
              <a:rPr lang="en-US" sz="2000" dirty="0" smtClean="0">
                <a:solidFill>
                  <a:schemeClr val="bg1"/>
                </a:solidFill>
                <a:latin typeface="Times New Roman" pitchFamily="18" charset="0"/>
                <a:cs typeface="Times New Roman" pitchFamily="18" charset="0"/>
              </a:rPr>
              <a:t>fire</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17254" y="6457890"/>
            <a:ext cx="4665060" cy="400110"/>
          </a:xfrm>
          <a:prstGeom prst="rect">
            <a:avLst/>
          </a:prstGeom>
          <a:noFill/>
        </p:spPr>
        <p:txBody>
          <a:bodyPr wrap="none" rtlCol="0">
            <a:spAutoFit/>
          </a:bodyPr>
          <a:lstStyle/>
          <a:p>
            <a:pPr>
              <a:defRPr/>
            </a:pPr>
            <a:r>
              <a:rPr lang="el-GR" sz="2000" dirty="0" smtClean="0">
                <a:solidFill>
                  <a:srgbClr val="FFFF00"/>
                </a:solidFill>
                <a:latin typeface="Palatino Linotype" panose="02040502050505030304" pitchFamily="18" charset="0"/>
                <a:cs typeface="Times New Roman" pitchFamily="18" charset="0"/>
              </a:rPr>
              <a:t>λεπτότατον</a:t>
            </a:r>
            <a:r>
              <a:rPr lang="en-US" sz="2000" dirty="0" smtClean="0">
                <a:solidFill>
                  <a:srgbClr val="FFFF00"/>
                </a:solidFill>
                <a:latin typeface="Palatino Linotype" panose="02040502050505030304"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most refined</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972720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is studying the problem of growth and decay and gives an example of how bodies can be susceptible to change from forces through an intermediate agent: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τὸν μὲν γὰρ ἀέρα τὸ πῦρ, </a:t>
            </a:r>
          </a:p>
          <a:p>
            <a:pPr marL="400050" lvl="1" indent="0">
              <a:buNone/>
              <a:defRPr/>
            </a:pPr>
            <a:r>
              <a:rPr lang="el-GR" sz="2400" dirty="0">
                <a:solidFill>
                  <a:schemeClr val="bg1"/>
                </a:solidFill>
                <a:latin typeface="Palatino Linotype" pitchFamily="18" charset="0"/>
                <a:cs typeface="Times New Roman" pitchFamily="18" charset="0"/>
              </a:rPr>
              <a:t>ὁ δ’ ἀὴρ τὸ σῶμα </a:t>
            </a:r>
            <a:r>
              <a:rPr lang="el-GR" sz="2400" dirty="0" smtClean="0">
                <a:solidFill>
                  <a:schemeClr val="bg1"/>
                </a:solidFill>
                <a:latin typeface="Palatino Linotype" pitchFamily="18" charset="0"/>
                <a:cs typeface="Times New Roman" pitchFamily="18" charset="0"/>
              </a:rPr>
              <a:t>θερμαίνει</a:t>
            </a:r>
            <a:r>
              <a:rPr lang="en-US" sz="2400" dirty="0" smtClean="0">
                <a:solidFill>
                  <a:schemeClr val="bg1"/>
                </a:solidFill>
                <a:latin typeface="Palatino Linotype" pitchFamily="18" charset="0"/>
                <a:cs typeface="Times New Roman" pitchFamily="18" charset="0"/>
              </a:rPr>
              <a:t>.</a:t>
            </a: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On Generation and Corruption </a:t>
            </a:r>
            <a:r>
              <a:rPr lang="en-US" sz="2000" dirty="0" smtClean="0">
                <a:solidFill>
                  <a:schemeClr val="bg1"/>
                </a:solidFill>
                <a:latin typeface="Times New Roman" pitchFamily="18" charset="0"/>
                <a:cs typeface="Times New Roman" pitchFamily="18" charset="0"/>
              </a:rPr>
              <a:t>327a5</a:t>
            </a:r>
          </a:p>
        </p:txBody>
      </p:sp>
      <p:sp>
        <p:nvSpPr>
          <p:cNvPr id="6" name="TextBox 5"/>
          <p:cNvSpPr txBox="1"/>
          <p:nvPr/>
        </p:nvSpPr>
        <p:spPr>
          <a:xfrm>
            <a:off x="6400800" y="6140529"/>
            <a:ext cx="2752724"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θερμαίνει</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heats</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πῦρ, πυρός τό </a:t>
            </a:r>
            <a:r>
              <a:rPr lang="en-US" sz="2000" dirty="0" smtClean="0">
                <a:solidFill>
                  <a:schemeClr val="bg1"/>
                </a:solidFill>
                <a:latin typeface="Times New Roman" pitchFamily="18" charset="0"/>
                <a:cs typeface="Times New Roman" pitchFamily="18" charset="0"/>
              </a:rPr>
              <a:t>fire</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17254" y="6457890"/>
            <a:ext cx="2060179"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ἀήρ</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ἀέρος ὁ </a:t>
            </a:r>
            <a:r>
              <a:rPr lang="en-US" sz="2000" dirty="0" smtClean="0">
                <a:solidFill>
                  <a:schemeClr val="bg1"/>
                </a:solidFill>
                <a:latin typeface="Times New Roman" pitchFamily="18" charset="0"/>
                <a:cs typeface="Times New Roman" pitchFamily="18" charset="0"/>
              </a:rPr>
              <a:t>air</a:t>
            </a:r>
            <a:r>
              <a:rPr lang="el-GR" sz="2000" dirty="0" smtClean="0">
                <a:solidFill>
                  <a:schemeClr val="bg1"/>
                </a:solidFill>
                <a:latin typeface="Times New Roman" pitchFamily="18" charset="0"/>
                <a:cs typeface="Times New Roman" pitchFamily="18" charset="0"/>
              </a:rPr>
              <a:t>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622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Of cicadas, Aristotle says that if someone startles them: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ἀφιᾶσιν ὑγρὸν οἷον ὕδωρ</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a:solidFill>
                  <a:schemeClr val="bg1"/>
                </a:solidFill>
                <a:latin typeface="Times New Roman" pitchFamily="18" charset="0"/>
                <a:cs typeface="Times New Roman" pitchFamily="18" charset="0"/>
              </a:rPr>
              <a:t>History of </a:t>
            </a:r>
            <a:r>
              <a:rPr lang="en-US" sz="2000" dirty="0">
                <a:solidFill>
                  <a:schemeClr val="bg1"/>
                </a:solidFill>
                <a:latin typeface="Times New Roman" pitchFamily="18" charset="0"/>
                <a:cs typeface="Times New Roman" pitchFamily="18" charset="0"/>
              </a:rPr>
              <a:t>(= </a:t>
            </a:r>
            <a:r>
              <a:rPr lang="en-US" sz="2000" i="1" dirty="0">
                <a:solidFill>
                  <a:schemeClr val="bg1"/>
                </a:solidFill>
                <a:latin typeface="Times New Roman" pitchFamily="18" charset="0"/>
                <a:cs typeface="Times New Roman" pitchFamily="18" charset="0"/>
              </a:rPr>
              <a:t>Research into</a:t>
            </a:r>
            <a:r>
              <a:rPr lang="en-US" sz="2000" dirty="0">
                <a:solidFill>
                  <a:schemeClr val="bg1"/>
                </a:solidFill>
                <a:latin typeface="Times New Roman" pitchFamily="18" charset="0"/>
                <a:cs typeface="Times New Roman" pitchFamily="18" charset="0"/>
              </a:rPr>
              <a:t>) </a:t>
            </a:r>
            <a:r>
              <a:rPr lang="en-US" sz="2000" i="1" dirty="0">
                <a:solidFill>
                  <a:schemeClr val="bg1"/>
                </a:solidFill>
                <a:latin typeface="Times New Roman" pitchFamily="18" charset="0"/>
                <a:cs typeface="Times New Roman" pitchFamily="18" charset="0"/>
              </a:rPr>
              <a:t>Animals </a:t>
            </a:r>
            <a:r>
              <a:rPr lang="en-US" sz="2000" dirty="0" smtClean="0">
                <a:solidFill>
                  <a:schemeClr val="bg1"/>
                </a:solidFill>
                <a:latin typeface="Times New Roman" pitchFamily="18" charset="0"/>
                <a:cs typeface="Times New Roman" pitchFamily="18" charset="0"/>
              </a:rPr>
              <a:t>556b15</a:t>
            </a:r>
          </a:p>
        </p:txBody>
      </p:sp>
      <p:sp>
        <p:nvSpPr>
          <p:cNvPr id="5" name="TextBox 4"/>
          <p:cNvSpPr txBox="1"/>
          <p:nvPr/>
        </p:nvSpPr>
        <p:spPr>
          <a:xfrm>
            <a:off x="0" y="6457890"/>
            <a:ext cx="1135247"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οἷον</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like</a:t>
            </a:r>
            <a:endParaRPr lang="el-GR" sz="2000" dirty="0">
              <a:solidFill>
                <a:schemeClr val="bg1"/>
              </a:solidFill>
              <a:latin typeface="Times New Roman" pitchFamily="18" charset="0"/>
              <a:cs typeface="Times New Roman" pitchFamily="18" charset="0"/>
            </a:endParaRPr>
          </a:p>
        </p:txBody>
      </p:sp>
      <p:sp>
        <p:nvSpPr>
          <p:cNvPr id="6" name="TextBox 5"/>
          <p:cNvSpPr txBox="1"/>
          <p:nvPr/>
        </p:nvSpPr>
        <p:spPr>
          <a:xfrm>
            <a:off x="4724400" y="6150114"/>
            <a:ext cx="4419600"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ὑγρόν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something moist </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ὕδωρ</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ὕδατος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water</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725608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Of goats, Aristotle reports that, because the animals are so frisky</a:t>
            </a:r>
            <a:r>
              <a:rPr lang="en-US" sz="2400" dirty="0" smtClean="0">
                <a:solidFill>
                  <a:schemeClr val="bg1"/>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αἰγῶν</a:t>
            </a:r>
            <a:r>
              <a:rPr lang="en-US" sz="2400" dirty="0" smtClean="0">
                <a:solidFill>
                  <a:schemeClr val="bg1"/>
                </a:solidFill>
                <a:latin typeface="Palatino Linotype" pitchFamily="18" charset="0"/>
              </a:rPr>
              <a:t> </a:t>
            </a:r>
            <a:r>
              <a:rPr lang="en-US" sz="2400" dirty="0">
                <a:solidFill>
                  <a:schemeClr val="bg1"/>
                </a:solidFill>
                <a:latin typeface="Palatino Linotype" pitchFamily="18" charset="0"/>
              </a:rPr>
              <a:t>δ’ </a:t>
            </a:r>
            <a:r>
              <a:rPr lang="el-GR" sz="2400" dirty="0" smtClean="0">
                <a:solidFill>
                  <a:schemeClr val="bg1"/>
                </a:solidFill>
                <a:latin typeface="Palatino Linotype" pitchFamily="18" charset="0"/>
                <a:cs typeface="Times New Roman" pitchFamily="18" charset="0"/>
              </a:rPr>
              <a:t>ἡγεμόνα οὐ καθιστᾶσιν οἱ νομεῖς </a:t>
            </a: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a:solidFill>
                  <a:schemeClr val="bg1"/>
                </a:solidFill>
                <a:latin typeface="Times New Roman" pitchFamily="18" charset="0"/>
                <a:cs typeface="Times New Roman" pitchFamily="18" charset="0"/>
              </a:rPr>
              <a:t>History of </a:t>
            </a:r>
            <a:r>
              <a:rPr lang="en-US" sz="2000" dirty="0">
                <a:solidFill>
                  <a:schemeClr val="bg1"/>
                </a:solidFill>
                <a:latin typeface="Times New Roman" pitchFamily="18" charset="0"/>
                <a:cs typeface="Times New Roman" pitchFamily="18" charset="0"/>
              </a:rPr>
              <a:t>(= </a:t>
            </a:r>
            <a:r>
              <a:rPr lang="en-US" sz="2000" i="1" dirty="0">
                <a:solidFill>
                  <a:schemeClr val="bg1"/>
                </a:solidFill>
                <a:latin typeface="Times New Roman" pitchFamily="18" charset="0"/>
                <a:cs typeface="Times New Roman" pitchFamily="18" charset="0"/>
              </a:rPr>
              <a:t>Research into</a:t>
            </a:r>
            <a:r>
              <a:rPr lang="en-US" sz="2000" dirty="0">
                <a:solidFill>
                  <a:schemeClr val="bg1"/>
                </a:solidFill>
                <a:latin typeface="Times New Roman" pitchFamily="18" charset="0"/>
                <a:cs typeface="Times New Roman" pitchFamily="18" charset="0"/>
              </a:rPr>
              <a:t>) </a:t>
            </a:r>
            <a:r>
              <a:rPr lang="en-US" sz="2000" i="1" dirty="0">
                <a:solidFill>
                  <a:schemeClr val="bg1"/>
                </a:solidFill>
                <a:latin typeface="Times New Roman" pitchFamily="18" charset="0"/>
                <a:cs typeface="Times New Roman" pitchFamily="18" charset="0"/>
              </a:rPr>
              <a:t>Animals </a:t>
            </a:r>
            <a:r>
              <a:rPr lang="en-US" sz="2000" dirty="0" smtClean="0">
                <a:solidFill>
                  <a:schemeClr val="bg1"/>
                </a:solidFill>
                <a:latin typeface="Times New Roman" pitchFamily="18" charset="0"/>
                <a:cs typeface="Times New Roman" pitchFamily="18" charset="0"/>
              </a:rPr>
              <a:t>574a10</a:t>
            </a:r>
          </a:p>
        </p:txBody>
      </p:sp>
      <p:sp>
        <p:nvSpPr>
          <p:cNvPr id="5" name="TextBox 4"/>
          <p:cNvSpPr txBox="1"/>
          <p:nvPr/>
        </p:nvSpPr>
        <p:spPr>
          <a:xfrm>
            <a:off x="0" y="6150114"/>
            <a:ext cx="3510898"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αἴξ</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αἰγός ὁ</a:t>
            </a:r>
            <a:r>
              <a:rPr lang="en-US" sz="2000" dirty="0" smtClean="0">
                <a:solidFill>
                  <a:srgbClr val="FFFF00"/>
                </a:solidFill>
                <a:latin typeface="Palatino Linotype"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ἡ </a:t>
            </a:r>
            <a:r>
              <a:rPr lang="en-US" sz="2000" dirty="0" smtClean="0">
                <a:solidFill>
                  <a:schemeClr val="bg1"/>
                </a:solidFill>
                <a:latin typeface="Times New Roman" pitchFamily="18" charset="0"/>
                <a:cs typeface="Times New Roman" pitchFamily="18" charset="0"/>
              </a:rPr>
              <a:t>goat</a:t>
            </a:r>
            <a:r>
              <a:rPr lang="el-GR" sz="2000" dirty="0" smtClean="0">
                <a:solidFill>
                  <a:schemeClr val="bg1"/>
                </a:solidFill>
                <a:latin typeface="Times New Roman" pitchFamily="18" charset="0"/>
                <a:cs typeface="Times New Roman" pitchFamily="18" charset="0"/>
              </a:rPr>
              <a:t> </a:t>
            </a:r>
          </a:p>
          <a:p>
            <a:pPr>
              <a:defRPr/>
            </a:pPr>
            <a:r>
              <a:rPr lang="el-GR" sz="2000" dirty="0">
                <a:solidFill>
                  <a:srgbClr val="FFFF00"/>
                </a:solidFill>
                <a:latin typeface="Palatino Linotype" pitchFamily="18" charset="0"/>
                <a:cs typeface="Times New Roman" pitchFamily="18" charset="0"/>
              </a:rPr>
              <a:t>ἡγεμών</a:t>
            </a:r>
            <a:r>
              <a:rPr lang="en-US" sz="2000" dirty="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–όνος ὁ </a:t>
            </a:r>
            <a:r>
              <a:rPr lang="en-US" sz="2000" dirty="0">
                <a:solidFill>
                  <a:schemeClr val="bg1"/>
                </a:solidFill>
                <a:latin typeface="Times New Roman" pitchFamily="18" charset="0"/>
                <a:cs typeface="Times New Roman" pitchFamily="18" charset="0"/>
              </a:rPr>
              <a:t>guide, leader </a:t>
            </a:r>
          </a:p>
        </p:txBody>
      </p:sp>
      <p:sp>
        <p:nvSpPr>
          <p:cNvPr id="6" name="TextBox 5"/>
          <p:cNvSpPr txBox="1"/>
          <p:nvPr/>
        </p:nvSpPr>
        <p:spPr>
          <a:xfrm>
            <a:off x="6248400" y="6141987"/>
            <a:ext cx="2876550" cy="707886"/>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καθίστημι</a:t>
            </a:r>
            <a:r>
              <a:rPr lang="en-US" sz="2000" dirty="0">
                <a:solidFill>
                  <a:srgbClr val="FFFF00"/>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set up</a:t>
            </a:r>
          </a:p>
          <a:p>
            <a:pPr>
              <a:defRPr/>
            </a:pPr>
            <a:r>
              <a:rPr lang="el-GR" sz="2000" dirty="0" smtClean="0">
                <a:solidFill>
                  <a:srgbClr val="FFFF00"/>
                </a:solidFill>
                <a:latin typeface="Palatino Linotype" pitchFamily="18" charset="0"/>
                <a:cs typeface="Times New Roman" pitchFamily="18" charset="0"/>
              </a:rPr>
              <a:t>νομεῖς</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ὁ</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herder</a:t>
            </a:r>
            <a:r>
              <a:rPr lang="el-GR" sz="2000" dirty="0" smtClean="0">
                <a:solidFill>
                  <a:schemeClr val="bg1"/>
                </a:solidFill>
                <a:latin typeface="Times New Roman" pitchFamily="18" charset="0"/>
                <a:cs typeface="Times New Roman" pitchFamily="18" charset="0"/>
              </a:rPr>
              <a:t>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325082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Of oxen, by contrast, Aristotle says: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lgn="r">
              <a:buNone/>
              <a:defRPr/>
            </a:pPr>
            <a:r>
              <a:rPr lang="el-GR" sz="2400" dirty="0" smtClean="0">
                <a:solidFill>
                  <a:schemeClr val="bg1"/>
                </a:solidFill>
                <a:latin typeface="Palatino Linotype" pitchFamily="18" charset="0"/>
                <a:cs typeface="Times New Roman" pitchFamily="18" charset="0"/>
              </a:rPr>
              <a:t>καθιστᾶσι τῶν βοῶν ἡγεμόνας ὥσπερ τῶν προβάτων </a:t>
            </a:r>
            <a:r>
              <a:rPr lang="en-US" sz="2000" dirty="0" smtClean="0">
                <a:solidFill>
                  <a:schemeClr val="bg1"/>
                </a:solidFill>
                <a:latin typeface="Times New Roman" pitchFamily="18" charset="0"/>
                <a:cs typeface="Times New Roman" pitchFamily="18" charset="0"/>
              </a:rPr>
              <a:t>Aristotle </a:t>
            </a:r>
            <a:r>
              <a:rPr lang="en-US" sz="2000" i="1" dirty="0">
                <a:solidFill>
                  <a:schemeClr val="bg1"/>
                </a:solidFill>
                <a:latin typeface="Times New Roman" pitchFamily="18" charset="0"/>
                <a:cs typeface="Times New Roman" pitchFamily="18" charset="0"/>
              </a:rPr>
              <a:t>History of </a:t>
            </a:r>
            <a:r>
              <a:rPr lang="en-US" sz="2000" dirty="0">
                <a:solidFill>
                  <a:schemeClr val="bg1"/>
                </a:solidFill>
                <a:latin typeface="Times New Roman" pitchFamily="18" charset="0"/>
                <a:cs typeface="Times New Roman" pitchFamily="18" charset="0"/>
              </a:rPr>
              <a:t>(= </a:t>
            </a:r>
            <a:r>
              <a:rPr lang="en-US" sz="2000" i="1" dirty="0">
                <a:solidFill>
                  <a:schemeClr val="bg1"/>
                </a:solidFill>
                <a:latin typeface="Times New Roman" pitchFamily="18" charset="0"/>
                <a:cs typeface="Times New Roman" pitchFamily="18" charset="0"/>
              </a:rPr>
              <a:t>Research into</a:t>
            </a:r>
            <a:r>
              <a:rPr lang="en-US" sz="2000" dirty="0">
                <a:solidFill>
                  <a:schemeClr val="bg1"/>
                </a:solidFill>
                <a:latin typeface="Times New Roman" pitchFamily="18" charset="0"/>
                <a:cs typeface="Times New Roman" pitchFamily="18" charset="0"/>
              </a:rPr>
              <a:t>) </a:t>
            </a:r>
            <a:r>
              <a:rPr lang="en-US" sz="2000" i="1" dirty="0">
                <a:solidFill>
                  <a:schemeClr val="bg1"/>
                </a:solidFill>
                <a:latin typeface="Times New Roman" pitchFamily="18" charset="0"/>
                <a:cs typeface="Times New Roman" pitchFamily="18" charset="0"/>
              </a:rPr>
              <a:t>Animals </a:t>
            </a:r>
            <a:r>
              <a:rPr lang="en-US" sz="2000" dirty="0" smtClean="0">
                <a:solidFill>
                  <a:schemeClr val="bg1"/>
                </a:solidFill>
                <a:latin typeface="Times New Roman" pitchFamily="18" charset="0"/>
                <a:cs typeface="Times New Roman" pitchFamily="18" charset="0"/>
              </a:rPr>
              <a:t>57</a:t>
            </a:r>
            <a:r>
              <a:rPr lang="el-GR" sz="2000" dirty="0" smtClean="0">
                <a:solidFill>
                  <a:schemeClr val="bg1"/>
                </a:solidFill>
                <a:latin typeface="Times New Roman" pitchFamily="18" charset="0"/>
                <a:cs typeface="Times New Roman" pitchFamily="18" charset="0"/>
              </a:rPr>
              <a:t>5</a:t>
            </a:r>
            <a:r>
              <a:rPr lang="en-US" sz="2000" dirty="0" smtClean="0">
                <a:solidFill>
                  <a:schemeClr val="bg1"/>
                </a:solidFill>
                <a:latin typeface="Times New Roman" pitchFamily="18" charset="0"/>
                <a:cs typeface="Times New Roman" pitchFamily="18" charset="0"/>
              </a:rPr>
              <a:t>b1</a:t>
            </a:r>
          </a:p>
        </p:txBody>
      </p:sp>
      <p:sp>
        <p:nvSpPr>
          <p:cNvPr id="5" name="TextBox 4"/>
          <p:cNvSpPr txBox="1"/>
          <p:nvPr/>
        </p:nvSpPr>
        <p:spPr>
          <a:xfrm>
            <a:off x="-28575" y="5842337"/>
            <a:ext cx="3634328" cy="1015663"/>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βοῶν</a:t>
            </a:r>
            <a:r>
              <a:rPr lang="el-GR" sz="2000" dirty="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(gen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bull, ox; </a:t>
            </a:r>
            <a:r>
              <a:rPr lang="el-GR" sz="2000" dirty="0" smtClean="0">
                <a:solidFill>
                  <a:srgbClr val="FFFF00"/>
                </a:solidFill>
                <a:latin typeface="Palatino Linotype" pitchFamily="18" charset="0"/>
                <a:cs typeface="Times New Roman" pitchFamily="18" charset="0"/>
              </a:rPr>
              <a:t>ἡ </a:t>
            </a:r>
            <a:r>
              <a:rPr lang="en-US" sz="2000" dirty="0" smtClean="0">
                <a:solidFill>
                  <a:schemeClr val="bg1"/>
                </a:solidFill>
                <a:latin typeface="Times New Roman" pitchFamily="18" charset="0"/>
                <a:cs typeface="Times New Roman" pitchFamily="18" charset="0"/>
              </a:rPr>
              <a:t>cow</a:t>
            </a:r>
            <a:endParaRPr lang="el-GR" sz="2000" dirty="0" smtClean="0">
              <a:solidFill>
                <a:schemeClr val="bg1"/>
              </a:solidFill>
              <a:latin typeface="Times New Roman" pitchFamily="18" charset="0"/>
              <a:cs typeface="Times New Roman" pitchFamily="18" charset="0"/>
            </a:endParaRPr>
          </a:p>
          <a:p>
            <a:pPr>
              <a:defRPr/>
            </a:pPr>
            <a:r>
              <a:rPr lang="el-GR" sz="2000" dirty="0">
                <a:solidFill>
                  <a:srgbClr val="FFFF00"/>
                </a:solidFill>
                <a:latin typeface="Palatino Linotype" pitchFamily="18" charset="0"/>
                <a:cs typeface="Times New Roman" pitchFamily="18" charset="0"/>
              </a:rPr>
              <a:t>ἡγεμών</a:t>
            </a:r>
            <a:r>
              <a:rPr lang="en-US" sz="2000" dirty="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–όνος ὁ </a:t>
            </a:r>
            <a:r>
              <a:rPr lang="en-US" sz="2000" dirty="0">
                <a:solidFill>
                  <a:schemeClr val="bg1"/>
                </a:solidFill>
                <a:latin typeface="Times New Roman" pitchFamily="18" charset="0"/>
                <a:cs typeface="Times New Roman" pitchFamily="18" charset="0"/>
              </a:rPr>
              <a:t>guide, leader </a:t>
            </a:r>
            <a:endParaRPr lang="en-US" sz="2000" dirty="0" smtClean="0">
              <a:solidFill>
                <a:schemeClr val="bg1"/>
              </a:solidFill>
              <a:latin typeface="Times New Roman" pitchFamily="18" charset="0"/>
              <a:cs typeface="Times New Roman" pitchFamily="18" charset="0"/>
            </a:endParaRPr>
          </a:p>
          <a:p>
            <a:pPr>
              <a:defRPr/>
            </a:pPr>
            <a:r>
              <a:rPr lang="el-GR" sz="2000" dirty="0">
                <a:solidFill>
                  <a:srgbClr val="FFFF00"/>
                </a:solidFill>
                <a:latin typeface="Palatino Linotype" pitchFamily="18" charset="0"/>
                <a:cs typeface="Times New Roman" pitchFamily="18" charset="0"/>
              </a:rPr>
              <a:t>καθίστημι</a:t>
            </a:r>
            <a:r>
              <a:rPr lang="en-US" sz="2000" dirty="0">
                <a:solidFill>
                  <a:srgbClr val="FFFF00"/>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set </a:t>
            </a:r>
            <a:r>
              <a:rPr lang="en-US" sz="2000" dirty="0" smtClean="0">
                <a:solidFill>
                  <a:schemeClr val="bg1"/>
                </a:solidFill>
                <a:latin typeface="Times New Roman" pitchFamily="18" charset="0"/>
                <a:cs typeface="Times New Roman" pitchFamily="18" charset="0"/>
              </a:rPr>
              <a:t>up</a:t>
            </a:r>
            <a:endParaRPr lang="en-US" sz="2000" dirty="0">
              <a:solidFill>
                <a:schemeClr val="bg1"/>
              </a:solidFill>
              <a:latin typeface="Times New Roman" pitchFamily="18" charset="0"/>
              <a:cs typeface="Times New Roman" pitchFamily="18" charset="0"/>
            </a:endParaRPr>
          </a:p>
        </p:txBody>
      </p:sp>
      <p:sp>
        <p:nvSpPr>
          <p:cNvPr id="6" name="TextBox 5"/>
          <p:cNvSpPr txBox="1"/>
          <p:nvPr/>
        </p:nvSpPr>
        <p:spPr>
          <a:xfrm>
            <a:off x="5410200" y="6096000"/>
            <a:ext cx="3733800"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πρόβατα -ων τά</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flock (of sheep)</a:t>
            </a:r>
          </a:p>
          <a:p>
            <a:pPr>
              <a:defRPr/>
            </a:pPr>
            <a:r>
              <a:rPr lang="el-GR" sz="2000" dirty="0" smtClean="0">
                <a:solidFill>
                  <a:srgbClr val="FFFF00"/>
                </a:solidFill>
                <a:latin typeface="Palatino Linotype" pitchFamily="18" charset="0"/>
                <a:cs typeface="Times New Roman" pitchFamily="18" charset="0"/>
              </a:rPr>
              <a:t>ὥσπερ</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just as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036793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is preparing to analyze the parts of the bodies of animals. He discusses the theory that the physics of basic substances governed the growth and form of animals: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ὁ </a:t>
            </a:r>
            <a:r>
              <a:rPr lang="el-GR" sz="2400" dirty="0">
                <a:solidFill>
                  <a:schemeClr val="bg1"/>
                </a:solidFill>
                <a:latin typeface="Palatino Linotype" pitchFamily="18" charset="0"/>
                <a:cs typeface="Times New Roman" pitchFamily="18" charset="0"/>
              </a:rPr>
              <a:t>δ’ ἀὴρ καὶ τὸ ὕδωρ ὕλη τῶν σωμάτων </a:t>
            </a:r>
            <a:r>
              <a:rPr lang="el-GR" sz="2400" dirty="0" smtClean="0">
                <a:solidFill>
                  <a:schemeClr val="bg1"/>
                </a:solidFill>
                <a:latin typeface="Palatino Linotype" pitchFamily="18" charset="0"/>
                <a:cs typeface="Times New Roman" pitchFamily="18" charset="0"/>
              </a:rPr>
              <a:t>ἐστίν</a:t>
            </a:r>
            <a:r>
              <a:rPr lang="en-US"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Parts </a:t>
            </a:r>
            <a:r>
              <a:rPr lang="en-US" sz="2000" i="1" dirty="0">
                <a:solidFill>
                  <a:schemeClr val="bg1"/>
                </a:solidFill>
                <a:latin typeface="Times New Roman" pitchFamily="18" charset="0"/>
                <a:cs typeface="Times New Roman" pitchFamily="18" charset="0"/>
              </a:rPr>
              <a:t>of </a:t>
            </a:r>
            <a:r>
              <a:rPr lang="en-US" sz="2000" i="1" dirty="0" smtClean="0">
                <a:solidFill>
                  <a:schemeClr val="bg1"/>
                </a:solidFill>
                <a:latin typeface="Times New Roman" pitchFamily="18" charset="0"/>
                <a:cs typeface="Times New Roman" pitchFamily="18" charset="0"/>
              </a:rPr>
              <a:t>Animals </a:t>
            </a:r>
            <a:r>
              <a:rPr lang="en-US" sz="2000" dirty="0" smtClean="0">
                <a:solidFill>
                  <a:schemeClr val="bg1"/>
                </a:solidFill>
                <a:latin typeface="Times New Roman" pitchFamily="18" charset="0"/>
                <a:cs typeface="Times New Roman" pitchFamily="18" charset="0"/>
              </a:rPr>
              <a:t>640b16</a:t>
            </a:r>
          </a:p>
        </p:txBody>
      </p:sp>
      <p:sp>
        <p:nvSpPr>
          <p:cNvPr id="5" name="TextBox 4"/>
          <p:cNvSpPr txBox="1"/>
          <p:nvPr/>
        </p:nvSpPr>
        <p:spPr>
          <a:xfrm>
            <a:off x="0" y="6457890"/>
            <a:ext cx="2124299"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ἀήρ</a:t>
            </a:r>
            <a:r>
              <a:rPr lang="el-GR"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ἀέρος ὁ </a:t>
            </a:r>
            <a:r>
              <a:rPr lang="en-US" sz="2000" dirty="0">
                <a:solidFill>
                  <a:schemeClr val="bg1"/>
                </a:solidFill>
                <a:latin typeface="Times New Roman" pitchFamily="18" charset="0"/>
                <a:cs typeface="Times New Roman" pitchFamily="18" charset="0"/>
              </a:rPr>
              <a:t>air</a:t>
            </a:r>
            <a:r>
              <a:rPr lang="el-GR" sz="2000" dirty="0">
                <a:solidFill>
                  <a:schemeClr val="bg1"/>
                </a:solidFill>
                <a:latin typeface="Times New Roman" pitchFamily="18" charset="0"/>
                <a:cs typeface="Times New Roman" pitchFamily="18" charset="0"/>
              </a:rPr>
              <a:t> </a:t>
            </a:r>
          </a:p>
        </p:txBody>
      </p:sp>
      <p:sp>
        <p:nvSpPr>
          <p:cNvPr id="6" name="TextBox 5"/>
          <p:cNvSpPr txBox="1"/>
          <p:nvPr/>
        </p:nvSpPr>
        <p:spPr>
          <a:xfrm>
            <a:off x="4953000" y="6150114"/>
            <a:ext cx="4191000"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ὕδωρ</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ὕδατος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water</a:t>
            </a:r>
          </a:p>
          <a:p>
            <a:pPr>
              <a:defRPr/>
            </a:pPr>
            <a:r>
              <a:rPr lang="el-GR" sz="2000" dirty="0" smtClean="0">
                <a:solidFill>
                  <a:srgbClr val="FFFF00"/>
                </a:solidFill>
                <a:latin typeface="Palatino Linotype" pitchFamily="18" charset="0"/>
                <a:cs typeface="Times New Roman" pitchFamily="18" charset="0"/>
              </a:rPr>
              <a:t>ὕλη</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ἡ</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wood, material, matter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90807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is studying the birth and growth of animals, when he offers this conclusion about the composition of semen: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Ἔστι μὲν οὖν τὸ σπέρμα κοινὸν πνεύματος καὶ ὕδατος, </a:t>
            </a:r>
            <a:r>
              <a:rPr lang="el-GR" sz="2400" dirty="0" smtClean="0">
                <a:solidFill>
                  <a:schemeClr val="bg1"/>
                </a:solidFill>
                <a:latin typeface="Palatino Linotype" pitchFamily="18" charset="0"/>
                <a:cs typeface="Times New Roman" pitchFamily="18" charset="0"/>
              </a:rPr>
              <a:t>τὸ </a:t>
            </a:r>
            <a:r>
              <a:rPr lang="el-GR" sz="2400" dirty="0">
                <a:solidFill>
                  <a:schemeClr val="bg1"/>
                </a:solidFill>
                <a:latin typeface="Palatino Linotype" pitchFamily="18" charset="0"/>
                <a:cs typeface="Times New Roman" pitchFamily="18" charset="0"/>
              </a:rPr>
              <a:t>δὲ πνεῦμά ἐστι θερμὸς </a:t>
            </a:r>
            <a:r>
              <a:rPr lang="el-GR" sz="2400" dirty="0" smtClean="0">
                <a:solidFill>
                  <a:schemeClr val="bg1"/>
                </a:solidFill>
                <a:latin typeface="Palatino Linotype" pitchFamily="18" charset="0"/>
                <a:cs typeface="Times New Roman" pitchFamily="18" charset="0"/>
              </a:rPr>
              <a:t>ἀήρ</a:t>
            </a:r>
            <a:r>
              <a:rPr lang="en-US"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Generation of Animals </a:t>
            </a:r>
            <a:r>
              <a:rPr lang="en-US" sz="2000" dirty="0" smtClean="0">
                <a:solidFill>
                  <a:schemeClr val="bg1"/>
                </a:solidFill>
                <a:latin typeface="Times New Roman" pitchFamily="18" charset="0"/>
                <a:cs typeface="Times New Roman" pitchFamily="18" charset="0"/>
              </a:rPr>
              <a:t>736a1</a:t>
            </a:r>
          </a:p>
        </p:txBody>
      </p:sp>
      <p:sp>
        <p:nvSpPr>
          <p:cNvPr id="5" name="TextBox 4"/>
          <p:cNvSpPr txBox="1"/>
          <p:nvPr/>
        </p:nvSpPr>
        <p:spPr>
          <a:xfrm>
            <a:off x="0" y="5842337"/>
            <a:ext cx="3788217" cy="1015663"/>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ἀήρ, ἀέρος ὁ </a:t>
            </a:r>
            <a:r>
              <a:rPr lang="en-US" sz="2000" dirty="0" smtClean="0">
                <a:solidFill>
                  <a:schemeClr val="bg1"/>
                </a:solidFill>
                <a:latin typeface="Times New Roman" pitchFamily="18" charset="0"/>
                <a:cs typeface="Times New Roman" pitchFamily="18" charset="0"/>
              </a:rPr>
              <a:t>air</a:t>
            </a:r>
          </a:p>
          <a:p>
            <a:pPr>
              <a:defRPr/>
            </a:pPr>
            <a:r>
              <a:rPr lang="el-GR" sz="2000" dirty="0" smtClean="0">
                <a:solidFill>
                  <a:srgbClr val="FFFF00"/>
                </a:solidFill>
                <a:latin typeface="Palatino Linotype" pitchFamily="18" charset="0"/>
                <a:cs typeface="Times New Roman" pitchFamily="18" charset="0"/>
              </a:rPr>
              <a:t>θερμός</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hot</a:t>
            </a:r>
          </a:p>
          <a:p>
            <a:pPr>
              <a:defRPr/>
            </a:pPr>
            <a:r>
              <a:rPr lang="el-GR" sz="2000" dirty="0" smtClean="0">
                <a:solidFill>
                  <a:srgbClr val="FFFF00"/>
                </a:solidFill>
                <a:latin typeface="Palatino Linotype" pitchFamily="18" charset="0"/>
                <a:cs typeface="Times New Roman" pitchFamily="18" charset="0"/>
              </a:rPr>
              <a:t>κοινόν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common</a:t>
            </a:r>
            <a:endParaRPr lang="el-GR" sz="2000" dirty="0">
              <a:solidFill>
                <a:schemeClr val="bg1"/>
              </a:solidFill>
              <a:latin typeface="Times New Roman" pitchFamily="18" charset="0"/>
              <a:cs typeface="Times New Roman" pitchFamily="18" charset="0"/>
            </a:endParaRPr>
          </a:p>
        </p:txBody>
      </p:sp>
      <p:sp>
        <p:nvSpPr>
          <p:cNvPr id="6" name="TextBox 5"/>
          <p:cNvSpPr txBox="1"/>
          <p:nvPr/>
        </p:nvSpPr>
        <p:spPr>
          <a:xfrm>
            <a:off x="6248400" y="6150114"/>
            <a:ext cx="2895600"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σπέρμα </a:t>
            </a:r>
            <a:r>
              <a:rPr lang="el-GR" sz="2000" dirty="0">
                <a:solidFill>
                  <a:srgbClr val="FFFF00"/>
                </a:solidFill>
                <a:latin typeface="Palatino Linotype" pitchFamily="18" charset="0"/>
                <a:cs typeface="Times New Roman" pitchFamily="18" charset="0"/>
              </a:rPr>
              <a:t>–ατος τό </a:t>
            </a:r>
            <a:r>
              <a:rPr lang="en-US" sz="2000" dirty="0" smtClean="0">
                <a:solidFill>
                  <a:schemeClr val="bg1"/>
                </a:solidFill>
                <a:latin typeface="Times New Roman" pitchFamily="18" charset="0"/>
                <a:cs typeface="Times New Roman" pitchFamily="18" charset="0"/>
              </a:rPr>
              <a:t>seed</a:t>
            </a:r>
            <a:endParaRPr lang="en-US"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ὕδωρ</a:t>
            </a:r>
            <a:r>
              <a:rPr lang="el-GR"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ὕδατος τό </a:t>
            </a:r>
            <a:r>
              <a:rPr lang="en-US" sz="2000" dirty="0" smtClean="0">
                <a:solidFill>
                  <a:schemeClr val="bg1"/>
                </a:solidFill>
                <a:latin typeface="Times New Roman" pitchFamily="18" charset="0"/>
                <a:cs typeface="Times New Roman" pitchFamily="18" charset="0"/>
              </a:rPr>
              <a:t>water</a:t>
            </a:r>
          </a:p>
        </p:txBody>
      </p:sp>
    </p:spTree>
    <p:extLst>
      <p:ext uri="{BB962C8B-B14F-4D97-AF65-F5344CB8AC3E}">
        <p14:creationId xmlns:p14="http://schemas.microsoft.com/office/powerpoint/2010/main" val="30394603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This is from an ancient collection of problems that intellectuals and philosophers tried to solve. This particular one asks why the sound of crying is shrill (</a:t>
            </a:r>
            <a:r>
              <a:rPr lang="el-GR" sz="2000" dirty="0" smtClean="0">
                <a:solidFill>
                  <a:srgbClr val="FFFF00"/>
                </a:solidFill>
                <a:latin typeface="Palatino Linotype" pitchFamily="18" charset="0"/>
                <a:cs typeface="Times New Roman" pitchFamily="18" charset="0"/>
              </a:rPr>
              <a:t>ὀξύ</a:t>
            </a:r>
            <a:r>
              <a:rPr lang="en-US" sz="2000" dirty="0" smtClean="0">
                <a:solidFill>
                  <a:schemeClr val="bg1"/>
                </a:solidFill>
                <a:latin typeface="Times New Roman" pitchFamily="18" charset="0"/>
                <a:cs typeface="Times New Roman" pitchFamily="18" charset="0"/>
              </a:rPr>
              <a:t>) but laughing is a lower sound (</a:t>
            </a:r>
            <a:r>
              <a:rPr lang="el-GR" sz="2000" dirty="0" smtClean="0">
                <a:solidFill>
                  <a:srgbClr val="FFFF00"/>
                </a:solidFill>
                <a:latin typeface="Palatino Linotype" pitchFamily="18" charset="0"/>
                <a:cs typeface="Times New Roman" pitchFamily="18" charset="0"/>
              </a:rPr>
              <a:t>βαρύ</a:t>
            </a:r>
            <a:r>
              <a:rPr lang="en-US" sz="2000" dirty="0" smtClean="0">
                <a:solidFill>
                  <a:schemeClr val="bg1"/>
                </a:solidFill>
                <a:latin typeface="Times New Roman" pitchFamily="18" charset="0"/>
                <a:cs typeface="Times New Roman" pitchFamily="18" charset="0"/>
              </a:rPr>
              <a:t>). In part, the explanation is: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γελῶντες θερμὸν τὸ πνεῦμα ἀφιᾶσιν,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οἱ </a:t>
            </a:r>
            <a:r>
              <a:rPr lang="el-GR" sz="2400" dirty="0">
                <a:solidFill>
                  <a:schemeClr val="bg1"/>
                </a:solidFill>
                <a:latin typeface="Palatino Linotype" pitchFamily="18" charset="0"/>
                <a:cs typeface="Times New Roman" pitchFamily="18" charset="0"/>
              </a:rPr>
              <a:t>δὲ </a:t>
            </a:r>
            <a:r>
              <a:rPr lang="el-GR" sz="2400" dirty="0" smtClean="0">
                <a:solidFill>
                  <a:schemeClr val="bg1"/>
                </a:solidFill>
                <a:latin typeface="Palatino Linotype" pitchFamily="18" charset="0"/>
                <a:cs typeface="Times New Roman" pitchFamily="18" charset="0"/>
              </a:rPr>
              <a:t>κλαίοντες…τὸ </a:t>
            </a:r>
            <a:r>
              <a:rPr lang="el-GR" sz="2400" dirty="0">
                <a:solidFill>
                  <a:schemeClr val="bg1"/>
                </a:solidFill>
                <a:latin typeface="Palatino Linotype" pitchFamily="18" charset="0"/>
                <a:cs typeface="Times New Roman" pitchFamily="18" charset="0"/>
              </a:rPr>
              <a:t>πνεῦμα ψυχρότερον </a:t>
            </a:r>
            <a:r>
              <a:rPr lang="el-GR" sz="2400" dirty="0" smtClean="0">
                <a:solidFill>
                  <a:schemeClr val="bg1"/>
                </a:solidFill>
                <a:latin typeface="Palatino Linotype" pitchFamily="18" charset="0"/>
                <a:cs typeface="Times New Roman" pitchFamily="18" charset="0"/>
              </a:rPr>
              <a:t>ἀφιᾶσιν.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err="1" smtClean="0">
                <a:solidFill>
                  <a:schemeClr val="bg1"/>
                </a:solidFill>
                <a:latin typeface="Times New Roman" pitchFamily="18" charset="0"/>
                <a:cs typeface="Times New Roman" pitchFamily="18" charset="0"/>
              </a:rPr>
              <a:t>ps</a:t>
            </a: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Problems</a:t>
            </a:r>
            <a:r>
              <a:rPr lang="en-US" sz="2000" dirty="0" smtClean="0">
                <a:solidFill>
                  <a:schemeClr val="bg1"/>
                </a:solidFill>
                <a:latin typeface="Times New Roman" pitchFamily="18" charset="0"/>
                <a:cs typeface="Times New Roman" pitchFamily="18" charset="0"/>
              </a:rPr>
              <a:t> 900a26-28</a:t>
            </a:r>
          </a:p>
        </p:txBody>
      </p:sp>
      <p:sp>
        <p:nvSpPr>
          <p:cNvPr id="5" name="TextBox 4"/>
          <p:cNvSpPr txBox="1"/>
          <p:nvPr/>
        </p:nvSpPr>
        <p:spPr>
          <a:xfrm>
            <a:off x="5105400" y="6146769"/>
            <a:ext cx="4038600"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κλαίων -οντος </a:t>
            </a:r>
            <a:r>
              <a:rPr lang="el-GR" sz="2000" dirty="0">
                <a:solidFill>
                  <a:srgbClr val="FFFF00"/>
                </a:solidFill>
                <a:latin typeface="Palatino Linotype" pitchFamily="18" charset="0"/>
                <a:cs typeface="Times New Roman" pitchFamily="18" charset="0"/>
              </a:rPr>
              <a:t>ὁ</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crying person</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ψυχρότερον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colder</a:t>
            </a:r>
            <a:endParaRPr lang="el-GR" sz="2000" dirty="0">
              <a:solidFill>
                <a:schemeClr val="bg1"/>
              </a:solidFill>
              <a:latin typeface="Times New Roman" pitchFamily="18" charset="0"/>
              <a:cs typeface="Times New Roman" pitchFamily="18" charset="0"/>
            </a:endParaRPr>
          </a:p>
        </p:txBody>
      </p:sp>
      <p:sp>
        <p:nvSpPr>
          <p:cNvPr id="6" name="TextBox 5"/>
          <p:cNvSpPr txBox="1"/>
          <p:nvPr/>
        </p:nvSpPr>
        <p:spPr>
          <a:xfrm>
            <a:off x="0" y="5904051"/>
            <a:ext cx="3732112" cy="1015663"/>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γελῶν -ῶντος ὁ</a:t>
            </a:r>
            <a:r>
              <a:rPr lang="en-US" sz="2000" dirty="0" smtClean="0">
                <a:solidFill>
                  <a:schemeClr val="bg1"/>
                </a:solidFill>
                <a:latin typeface="Times New Roman" pitchFamily="18" charset="0"/>
                <a:cs typeface="Times New Roman" pitchFamily="18" charset="0"/>
              </a:rPr>
              <a:t> laughing person</a:t>
            </a:r>
          </a:p>
          <a:p>
            <a:pPr>
              <a:defRPr/>
            </a:pPr>
            <a:r>
              <a:rPr lang="el-GR" sz="2000" dirty="0" smtClean="0">
                <a:solidFill>
                  <a:srgbClr val="FFFF00"/>
                </a:solidFill>
                <a:latin typeface="Palatino Linotype" panose="02040502050505030304" pitchFamily="18" charset="0"/>
                <a:cs typeface="Times New Roman" pitchFamily="18" charset="0"/>
              </a:rPr>
              <a:t>δέ</a:t>
            </a:r>
            <a:r>
              <a:rPr lang="en-US" sz="2000" dirty="0" smtClean="0">
                <a:solidFill>
                  <a:srgbClr val="FFFF00"/>
                </a:solidFill>
                <a:latin typeface="Palatino Linotype" panose="02040502050505030304"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and </a:t>
            </a:r>
          </a:p>
          <a:p>
            <a:pPr>
              <a:defRPr/>
            </a:pPr>
            <a:r>
              <a:rPr lang="el-GR" sz="2000" dirty="0" smtClean="0">
                <a:solidFill>
                  <a:srgbClr val="FFFF00"/>
                </a:solidFill>
                <a:latin typeface="Palatino Linotype" pitchFamily="18" charset="0"/>
                <a:cs typeface="Times New Roman" pitchFamily="18" charset="0"/>
              </a:rPr>
              <a:t>θερμόν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hot</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717399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here is trying to establish the First Principle of everything (</a:t>
            </a:r>
            <a:r>
              <a:rPr lang="el-GR" sz="2000" dirty="0">
                <a:solidFill>
                  <a:srgbClr val="FFFF00"/>
                </a:solidFill>
                <a:latin typeface="Palatino Linotype" pitchFamily="18" charset="0"/>
                <a:cs typeface="Times New Roman" pitchFamily="18" charset="0"/>
              </a:rPr>
              <a:t>τῶν πρώτων</a:t>
            </a:r>
            <a:r>
              <a:rPr lang="el-GR" sz="2000" dirty="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ἡ ἀρχή</a:t>
            </a:r>
            <a:r>
              <a:rPr lang="en-US" sz="2000" dirty="0" smtClean="0">
                <a:solidFill>
                  <a:schemeClr val="bg1"/>
                </a:solidFill>
                <a:latin typeface="Times New Roman" pitchFamily="18" charset="0"/>
                <a:cs typeface="Times New Roman" pitchFamily="18" charset="0"/>
              </a:rPr>
              <a:t>) in the cosmos. He discusses a number of earlier philosophers, all of whom reckon this Principle as corporeal (</a:t>
            </a:r>
            <a:r>
              <a:rPr lang="el-GR" sz="2000" dirty="0" smtClean="0">
                <a:solidFill>
                  <a:srgbClr val="FFFF00"/>
                </a:solidFill>
                <a:latin typeface="Palatino Linotype" pitchFamily="18" charset="0"/>
                <a:cs typeface="Times New Roman" pitchFamily="18" charset="0"/>
              </a:rPr>
              <a:t>σωματική</a:t>
            </a:r>
            <a:r>
              <a:rPr lang="en-US" sz="2000" dirty="0" smtClean="0">
                <a:solidFill>
                  <a:schemeClr val="bg1"/>
                </a:solidFill>
                <a:latin typeface="Times New Roman" pitchFamily="18" charset="0"/>
                <a:cs typeface="Times New Roman" pitchFamily="18" charset="0"/>
              </a:rPr>
              <a:t>):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ὕδωρ γὰρ καὶ πῦρ καὶ τὰ τοιαῦτα σώματά </a:t>
            </a:r>
            <a:r>
              <a:rPr lang="el-GR" sz="2400" dirty="0" smtClean="0">
                <a:solidFill>
                  <a:schemeClr val="bg1"/>
                </a:solidFill>
                <a:latin typeface="Palatino Linotype" pitchFamily="18" charset="0"/>
                <a:cs typeface="Times New Roman" pitchFamily="18" charset="0"/>
              </a:rPr>
              <a:t>ἐστιν</a:t>
            </a:r>
            <a:r>
              <a:rPr lang="en-US" sz="2400" dirty="0" smtClean="0">
                <a:solidFill>
                  <a:schemeClr val="bg1"/>
                </a:solidFill>
                <a:latin typeface="Palatino Linotype" pitchFamily="18" charset="0"/>
                <a:cs typeface="Times New Roman" pitchFamily="18" charset="0"/>
              </a:rPr>
              <a:t>.</a:t>
            </a: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Metaphysics </a:t>
            </a:r>
            <a:r>
              <a:rPr lang="en-US" sz="2000" dirty="0" smtClean="0">
                <a:solidFill>
                  <a:schemeClr val="bg1"/>
                </a:solidFill>
                <a:latin typeface="Times New Roman" pitchFamily="18" charset="0"/>
                <a:cs typeface="Times New Roman" pitchFamily="18" charset="0"/>
              </a:rPr>
              <a:t>987a5</a:t>
            </a:r>
          </a:p>
        </p:txBody>
      </p:sp>
      <p:sp>
        <p:nvSpPr>
          <p:cNvPr id="6" name="TextBox 5"/>
          <p:cNvSpPr txBox="1"/>
          <p:nvPr/>
        </p:nvSpPr>
        <p:spPr>
          <a:xfrm>
            <a:off x="5334000" y="6150114"/>
            <a:ext cx="3810000"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τοιαῦτα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this kind</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ὕδωρ</a:t>
            </a:r>
            <a:r>
              <a:rPr lang="el-GR"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ὕδατος τό </a:t>
            </a:r>
            <a:r>
              <a:rPr lang="en-US" sz="2000" dirty="0" smtClean="0">
                <a:solidFill>
                  <a:schemeClr val="bg1"/>
                </a:solidFill>
                <a:latin typeface="Times New Roman" pitchFamily="18" charset="0"/>
                <a:cs typeface="Times New Roman" pitchFamily="18" charset="0"/>
              </a:rPr>
              <a:t>water</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17254" y="6457890"/>
            <a:ext cx="2302233" cy="400110"/>
          </a:xfrm>
          <a:prstGeom prst="rect">
            <a:avLst/>
          </a:prstGeom>
          <a:noFill/>
        </p:spPr>
        <p:txBody>
          <a:bodyPr wrap="none" rtlCol="0">
            <a:spAutoFit/>
          </a:bodyPr>
          <a:lstStyle/>
          <a:p>
            <a:pPr>
              <a:defRPr/>
            </a:pPr>
            <a:r>
              <a:rPr lang="el-GR" sz="2000" dirty="0" smtClean="0">
                <a:solidFill>
                  <a:srgbClr val="FFFF00"/>
                </a:solidFill>
                <a:latin typeface="Palatino Linotype" panose="02040502050505030304" pitchFamily="18" charset="0"/>
                <a:cs typeface="Times New Roman" pitchFamily="18" charset="0"/>
              </a:rPr>
              <a:t>πῦρ</a:t>
            </a:r>
            <a:r>
              <a:rPr lang="el-GR"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anose="02040502050505030304" pitchFamily="18" charset="0"/>
                <a:cs typeface="Times New Roman" pitchFamily="18" charset="0"/>
              </a:rPr>
              <a:t> </a:t>
            </a:r>
            <a:r>
              <a:rPr lang="el-GR" sz="2000" dirty="0">
                <a:solidFill>
                  <a:srgbClr val="FFFF00"/>
                </a:solidFill>
                <a:latin typeface="Palatino Linotype" panose="02040502050505030304" pitchFamily="18" charset="0"/>
                <a:cs typeface="Times New Roman" pitchFamily="18" charset="0"/>
              </a:rPr>
              <a:t>πυρός τό </a:t>
            </a:r>
            <a:r>
              <a:rPr lang="en-US" sz="2000" dirty="0">
                <a:solidFill>
                  <a:schemeClr val="bg1"/>
                </a:solidFill>
                <a:latin typeface="Times New Roman" pitchFamily="18" charset="0"/>
                <a:cs typeface="Times New Roman" pitchFamily="18" charset="0"/>
              </a:rPr>
              <a:t>fire</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507395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explains the distribution of power in a democracy: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οὐ γὰρ ὁ δικαστὴς οὐδ’ ὁ βουλευτὴς οὐδ’ ὁ </a:t>
            </a:r>
            <a:r>
              <a:rPr lang="el-GR" sz="2400" dirty="0" smtClean="0">
                <a:solidFill>
                  <a:schemeClr val="bg1"/>
                </a:solidFill>
                <a:latin typeface="Palatino Linotype" pitchFamily="18" charset="0"/>
                <a:cs typeface="Times New Roman" pitchFamily="18" charset="0"/>
              </a:rPr>
              <a:t>ἐκκλησιαστὴς</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ἄρχων </a:t>
            </a:r>
            <a:r>
              <a:rPr lang="el-GR" sz="2400" dirty="0">
                <a:solidFill>
                  <a:schemeClr val="bg1"/>
                </a:solidFill>
                <a:latin typeface="Palatino Linotype" pitchFamily="18" charset="0"/>
                <a:cs typeface="Times New Roman" pitchFamily="18" charset="0"/>
              </a:rPr>
              <a:t>ἐστίν, ἀλλὰ τὸ δικαστήριον καὶ ἡ βουλὴ καὶ ὁ </a:t>
            </a:r>
            <a:r>
              <a:rPr lang="el-GR" sz="2400" dirty="0" smtClean="0">
                <a:solidFill>
                  <a:schemeClr val="bg1"/>
                </a:solidFill>
                <a:latin typeface="Palatino Linotype" pitchFamily="18" charset="0"/>
                <a:cs typeface="Times New Roman" pitchFamily="18" charset="0"/>
              </a:rPr>
              <a:t>δῆμος</a:t>
            </a:r>
            <a:r>
              <a:rPr lang="en-US" sz="2400" dirty="0" smtClean="0">
                <a:solidFill>
                  <a:schemeClr val="bg1"/>
                </a:solidFill>
                <a:latin typeface="Palatino Linotype" pitchFamily="18" charset="0"/>
                <a:cs typeface="Times New Roman" pitchFamily="18" charset="0"/>
              </a:rPr>
              <a:t>.</a:t>
            </a: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Politics </a:t>
            </a:r>
            <a:r>
              <a:rPr lang="en-US" sz="2000" dirty="0" smtClean="0">
                <a:solidFill>
                  <a:schemeClr val="bg1"/>
                </a:solidFill>
                <a:latin typeface="Times New Roman" pitchFamily="18" charset="0"/>
                <a:cs typeface="Times New Roman" pitchFamily="18" charset="0"/>
              </a:rPr>
              <a:t>1282a35</a:t>
            </a:r>
          </a:p>
        </p:txBody>
      </p:sp>
      <p:sp>
        <p:nvSpPr>
          <p:cNvPr id="6" name="TextBox 5"/>
          <p:cNvSpPr txBox="1"/>
          <p:nvPr/>
        </p:nvSpPr>
        <p:spPr>
          <a:xfrm>
            <a:off x="4191000" y="5842337"/>
            <a:ext cx="4953000" cy="1015663"/>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δικαστήριον </a:t>
            </a:r>
            <a:r>
              <a:rPr lang="en-US" sz="2000" dirty="0">
                <a:solidFill>
                  <a:schemeClr val="bg1"/>
                </a:solidFill>
                <a:latin typeface="Times New Roman" pitchFamily="18" charset="0"/>
                <a:cs typeface="Times New Roman" pitchFamily="18" charset="0"/>
              </a:rPr>
              <a:t>(</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a:solidFill>
                  <a:schemeClr val="bg1"/>
                </a:solidFill>
                <a:latin typeface="Times New Roman" pitchFamily="18" charset="0"/>
                <a:cs typeface="Times New Roman" pitchFamily="18" charset="0"/>
              </a:rPr>
              <a:t>court</a:t>
            </a:r>
            <a:r>
              <a:rPr lang="el-GR" sz="2000" dirty="0">
                <a:solidFill>
                  <a:schemeClr val="bg1"/>
                </a:solidFill>
                <a:latin typeface="Times New Roman" pitchFamily="18" charset="0"/>
                <a:cs typeface="Times New Roman" pitchFamily="18" charset="0"/>
              </a:rPr>
              <a:t> </a:t>
            </a:r>
          </a:p>
          <a:p>
            <a:pPr>
              <a:defRPr/>
            </a:pPr>
            <a:r>
              <a:rPr lang="el-GR" sz="2000" dirty="0">
                <a:solidFill>
                  <a:srgbClr val="FFFF00"/>
                </a:solidFill>
                <a:latin typeface="Palatino Linotype" pitchFamily="18" charset="0"/>
                <a:cs typeface="Times New Roman" pitchFamily="18" charset="0"/>
              </a:rPr>
              <a:t>δικαστής </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a:solidFill>
                  <a:schemeClr val="bg1"/>
                </a:solidFill>
                <a:latin typeface="Times New Roman" pitchFamily="18" charset="0"/>
                <a:cs typeface="Times New Roman" pitchFamily="18" charset="0"/>
              </a:rPr>
              <a:t>juror </a:t>
            </a:r>
            <a:endParaRPr lang="el-GR" sz="2000" dirty="0">
              <a:solidFill>
                <a:schemeClr val="bg1"/>
              </a:solidFill>
              <a:latin typeface="Times New Roman" pitchFamily="18" charset="0"/>
              <a:cs typeface="Times New Roman" pitchFamily="18" charset="0"/>
            </a:endParaRPr>
          </a:p>
          <a:p>
            <a:pPr>
              <a:defRPr/>
            </a:pPr>
            <a:r>
              <a:rPr lang="el-GR" sz="2000" dirty="0">
                <a:solidFill>
                  <a:srgbClr val="FFFF00"/>
                </a:solidFill>
                <a:latin typeface="Palatino Linotype" pitchFamily="18" charset="0"/>
                <a:cs typeface="Times New Roman" pitchFamily="18" charset="0"/>
              </a:rPr>
              <a:t>ἐκκλησιαστής </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a:solidFill>
                  <a:schemeClr val="bg1"/>
                </a:solidFill>
                <a:latin typeface="Times New Roman" pitchFamily="18" charset="0"/>
                <a:cs typeface="Times New Roman" pitchFamily="18" charset="0"/>
              </a:rPr>
              <a:t>assembly member</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0" y="4826674"/>
            <a:ext cx="7111242" cy="1015663"/>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βουλή</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ἡ </a:t>
            </a:r>
            <a:r>
              <a:rPr lang="en-US" sz="2000" dirty="0" smtClean="0">
                <a:solidFill>
                  <a:schemeClr val="bg1"/>
                </a:solidFill>
                <a:latin typeface="Times New Roman" pitchFamily="18" charset="0"/>
                <a:cs typeface="Times New Roman" pitchFamily="18" charset="0"/>
              </a:rPr>
              <a:t>council </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βουλευτής </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council member</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δῆμος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Demos </a:t>
            </a:r>
            <a:r>
              <a:rPr lang="en-US" sz="2000" dirty="0">
                <a:solidFill>
                  <a:schemeClr val="bg1"/>
                </a:solidFill>
                <a:latin typeface="Times New Roman" pitchFamily="18" charset="0"/>
                <a:cs typeface="Times New Roman" pitchFamily="18" charset="0"/>
              </a:rPr>
              <a:t>(the democratic citizen body of the city</a:t>
            </a:r>
            <a:r>
              <a:rPr lang="en-US" sz="2000" dirty="0" smtClean="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2064222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800" b="1" dirty="0" smtClean="0">
                <a:solidFill>
                  <a:srgbClr val="FFFF00"/>
                </a:solidFill>
                <a:latin typeface="Times New Roman" pitchFamily="18" charset="0"/>
                <a:cs typeface="Times New Roman" pitchFamily="18" charset="0"/>
              </a:rPr>
              <a:t>Unit </a:t>
            </a:r>
            <a:r>
              <a:rPr lang="el-GR" sz="2800" b="1" dirty="0" smtClean="0">
                <a:solidFill>
                  <a:srgbClr val="FFFF00"/>
                </a:solidFill>
                <a:latin typeface="Times New Roman" pitchFamily="18" charset="0"/>
                <a:cs typeface="Times New Roman" pitchFamily="18" charset="0"/>
              </a:rPr>
              <a:t>4</a:t>
            </a:r>
            <a:r>
              <a:rPr lang="en-US" sz="2800" b="1" dirty="0" smtClean="0">
                <a:solidFill>
                  <a:srgbClr val="FFFF00"/>
                </a:solidFill>
                <a:latin typeface="Times New Roman" pitchFamily="18" charset="0"/>
                <a:cs typeface="Times New Roman" pitchFamily="18" charset="0"/>
              </a:rPr>
              <a:t> </a:t>
            </a:r>
            <a:r>
              <a:rPr lang="en-US" sz="2800" b="1" dirty="0">
                <a:solidFill>
                  <a:srgbClr val="FFFF00"/>
                </a:solidFill>
                <a:latin typeface="Times New Roman" pitchFamily="18" charset="0"/>
                <a:cs typeface="Times New Roman" pitchFamily="18" charset="0"/>
              </a:rPr>
              <a:t>Classical </a:t>
            </a:r>
            <a:r>
              <a:rPr lang="en-US" sz="2800" b="1" dirty="0" smtClean="0">
                <a:solidFill>
                  <a:srgbClr val="FFFF00"/>
                </a:solidFill>
                <a:latin typeface="Times New Roman" pitchFamily="18" charset="0"/>
                <a:cs typeface="Times New Roman" pitchFamily="18" charset="0"/>
              </a:rPr>
              <a:t>reading </a:t>
            </a:r>
            <a:endParaRPr lang="en-US" sz="2800" b="1" dirty="0">
              <a:solidFill>
                <a:srgbClr val="FFFF00"/>
              </a:solidFill>
              <a:latin typeface="Times New Roman" pitchFamily="18" charset="0"/>
              <a:cs typeface="Times New Roman" pitchFamily="18" charset="0"/>
            </a:endParaRPr>
          </a:p>
          <a:p>
            <a:pPr lvl="1">
              <a:defRPr/>
            </a:pPr>
            <a:r>
              <a:rPr lang="en-US" dirty="0">
                <a:solidFill>
                  <a:schemeClr val="bg1"/>
                </a:solidFill>
                <a:latin typeface="Times New Roman" pitchFamily="18" charset="0"/>
                <a:cs typeface="Times New Roman" pitchFamily="18" charset="0"/>
              </a:rPr>
              <a:t>Be able to:  </a:t>
            </a:r>
          </a:p>
          <a:p>
            <a:pPr lvl="2">
              <a:defRPr/>
            </a:pPr>
            <a:r>
              <a:rPr lang="en-US" dirty="0">
                <a:solidFill>
                  <a:schemeClr val="bg1"/>
                </a:solidFill>
                <a:latin typeface="Times New Roman" pitchFamily="18" charset="0"/>
                <a:cs typeface="Times New Roman" pitchFamily="18" charset="0"/>
              </a:rPr>
              <a:t>read the sentences aloud </a:t>
            </a:r>
          </a:p>
          <a:p>
            <a:pPr lvl="2">
              <a:defRPr/>
            </a:pPr>
            <a:r>
              <a:rPr lang="en-US" dirty="0">
                <a:solidFill>
                  <a:schemeClr val="bg1"/>
                </a:solidFill>
                <a:latin typeface="Times New Roman" pitchFamily="18" charset="0"/>
                <a:cs typeface="Times New Roman" pitchFamily="18" charset="0"/>
              </a:rPr>
              <a:t>parse each verb and noun (with article where it appears)</a:t>
            </a:r>
          </a:p>
          <a:p>
            <a:pPr lvl="2">
              <a:defRPr/>
            </a:pPr>
            <a:r>
              <a:rPr lang="en-US" dirty="0">
                <a:solidFill>
                  <a:schemeClr val="bg1"/>
                </a:solidFill>
                <a:latin typeface="Times New Roman" pitchFamily="18" charset="0"/>
                <a:cs typeface="Times New Roman" pitchFamily="18" charset="0"/>
              </a:rPr>
              <a:t>translate the sentences into English.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Xenophon’s longest and arguably most sophisticated work is the </a:t>
            </a:r>
            <a:r>
              <a:rPr lang="en-US" sz="2400" i="1" dirty="0" smtClean="0">
                <a:solidFill>
                  <a:schemeClr val="bg1"/>
                </a:solidFill>
                <a:latin typeface="Times New Roman" pitchFamily="18" charset="0"/>
                <a:cs typeface="Times New Roman" pitchFamily="18" charset="0"/>
              </a:rPr>
              <a:t>Education of Cyrus </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Κύρου Παιδεία</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The </a:t>
            </a:r>
            <a:r>
              <a:rPr lang="en-US" sz="2400" i="1" dirty="0" err="1" smtClean="0">
                <a:solidFill>
                  <a:schemeClr val="bg1"/>
                </a:solidFill>
                <a:latin typeface="Times New Roman" pitchFamily="18" charset="0"/>
                <a:cs typeface="Times New Roman" pitchFamily="18" charset="0"/>
              </a:rPr>
              <a:t>Cyropaedia</a:t>
            </a:r>
            <a:r>
              <a:rPr lang="en-US" sz="2400" dirty="0" smtClean="0">
                <a:solidFill>
                  <a:schemeClr val="bg1"/>
                </a:solidFill>
                <a:latin typeface="Times New Roman" pitchFamily="18" charset="0"/>
                <a:cs typeface="Times New Roman" pitchFamily="18" charset="0"/>
              </a:rPr>
              <a:t> tells the life of Cyrus the Great (died 530 BC), the king who built the mighty Persian empire in the sixth century BC. Although Xenophon is also the first author we know of to write a biography, this is more a work of historical fiction suffused with philosophy. The idea of historical prose fiction itself is remarkable, as the novel would not become a literary genre until more than a century later.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82734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Old and near death, Cyrus tells his son </a:t>
            </a:r>
            <a:r>
              <a:rPr lang="en-US" sz="2000" dirty="0" err="1" smtClean="0">
                <a:solidFill>
                  <a:schemeClr val="bg1"/>
                </a:solidFill>
                <a:latin typeface="Times New Roman" pitchFamily="18" charset="0"/>
                <a:cs typeface="Times New Roman" pitchFamily="18" charset="0"/>
              </a:rPr>
              <a:t>Tanaoxares</a:t>
            </a:r>
            <a:r>
              <a:rPr lang="en-US" sz="2000" dirty="0" smtClean="0">
                <a:solidFill>
                  <a:schemeClr val="bg1"/>
                </a:solidFill>
                <a:latin typeface="Times New Roman" pitchFamily="18" charset="0"/>
                <a:cs typeface="Times New Roman" pitchFamily="18" charset="0"/>
              </a:rPr>
              <a:t> his share of the empire: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σοὶ δ’, ὦ Ταναοξάρη, σατράπην εἶναι δίδωμι Μήδων τε καὶ Ἀρμενίων καὶ τρίτων Καδουσίων. </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marL="400050" lvl="1" indent="0" algn="r">
              <a:buNone/>
              <a:defRPr/>
            </a:pPr>
            <a:r>
              <a:rPr lang="en-US" sz="2000" dirty="0">
                <a:solidFill>
                  <a:schemeClr val="bg1"/>
                </a:solidFill>
                <a:latin typeface="Times New Roman" pitchFamily="18" charset="0"/>
                <a:cs typeface="Times New Roman" pitchFamily="18" charset="0"/>
              </a:rPr>
              <a:t>Xenophon </a:t>
            </a:r>
            <a:r>
              <a:rPr lang="en-US" sz="2000" i="1" dirty="0" err="1" smtClean="0">
                <a:solidFill>
                  <a:schemeClr val="bg1"/>
                </a:solidFill>
                <a:latin typeface="Times New Roman" pitchFamily="18" charset="0"/>
                <a:cs typeface="Times New Roman" pitchFamily="18" charset="0"/>
              </a:rPr>
              <a:t>Cyropaedia</a:t>
            </a:r>
            <a:r>
              <a:rPr lang="en-US" sz="2000" i="1"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8</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Times New Roman" pitchFamily="18" charset="0"/>
                <a:cs typeface="Times New Roman" pitchFamily="18" charset="0"/>
              </a:rPr>
              <a:t>7</a:t>
            </a:r>
            <a:r>
              <a:rPr lang="en-US" sz="2000" dirty="0" smtClean="0">
                <a:solidFill>
                  <a:schemeClr val="bg1"/>
                </a:solidFill>
                <a:latin typeface="Times New Roman" pitchFamily="18" charset="0"/>
                <a:cs typeface="Times New Roman" pitchFamily="18" charset="0"/>
              </a:rPr>
              <a:t>.1</a:t>
            </a:r>
            <a:r>
              <a:rPr lang="el-GR" sz="2000" dirty="0" smtClean="0">
                <a:solidFill>
                  <a:schemeClr val="bg1"/>
                </a:solidFill>
                <a:latin typeface="Times New Roman" pitchFamily="18" charset="0"/>
                <a:cs typeface="Times New Roman" pitchFamily="18" charset="0"/>
              </a:rPr>
              <a:t>1</a:t>
            </a:r>
            <a:r>
              <a:rPr lang="en-US" sz="2000" dirty="0" smtClean="0">
                <a:solidFill>
                  <a:schemeClr val="bg1"/>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p:txBody>
      </p:sp>
      <p:sp>
        <p:nvSpPr>
          <p:cNvPr id="4" name="TextBox 3"/>
          <p:cNvSpPr txBox="1"/>
          <p:nvPr/>
        </p:nvSpPr>
        <p:spPr>
          <a:xfrm>
            <a:off x="0" y="5233808"/>
            <a:ext cx="4031873" cy="163121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Ἀρμενίων</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(gen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Armenian</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Καδουσίων</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(gen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Cadusian</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Μήδων</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(gen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Mede </a:t>
            </a:r>
            <a:endParaRPr lang="en-US" sz="2000" dirty="0" smtClean="0">
              <a:solidFill>
                <a:schemeClr val="bg1"/>
              </a:solidFill>
              <a:latin typeface="Times New Roman" pitchFamily="18" charset="0"/>
              <a:cs typeface="Times New Roman" pitchFamily="18" charset="0"/>
            </a:endParaRPr>
          </a:p>
          <a:p>
            <a:pPr>
              <a:defRPr/>
            </a:pPr>
            <a:r>
              <a:rPr lang="el-GR" sz="2000" dirty="0">
                <a:solidFill>
                  <a:srgbClr val="FFFF00"/>
                </a:solidFill>
                <a:latin typeface="Palatino Linotype" pitchFamily="18" charset="0"/>
                <a:cs typeface="Times New Roman" pitchFamily="18" charset="0"/>
              </a:rPr>
              <a:t>σατράπην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endParaRPr lang="en-US" sz="2000" dirty="0">
              <a:solidFill>
                <a:schemeClr val="bg1"/>
              </a:solidFill>
              <a:latin typeface="Times New Roman" pitchFamily="18" charset="0"/>
              <a:cs typeface="Times New Roman" pitchFamily="18" charset="0"/>
            </a:endParaRPr>
          </a:p>
          <a:p>
            <a:pPr>
              <a:defRPr/>
            </a:pPr>
            <a:r>
              <a:rPr lang="en-US" sz="2000" dirty="0">
                <a:solidFill>
                  <a:schemeClr val="bg1"/>
                </a:solidFill>
                <a:latin typeface="Times New Roman" pitchFamily="18" charset="0"/>
                <a:cs typeface="Times New Roman" pitchFamily="18" charset="0"/>
              </a:rPr>
              <a:t>	</a:t>
            </a:r>
            <a:r>
              <a:rPr lang="en-US" sz="2000" i="1" dirty="0">
                <a:solidFill>
                  <a:schemeClr val="bg1"/>
                </a:solidFill>
                <a:latin typeface="Times New Roman" pitchFamily="18" charset="0"/>
                <a:cs typeface="Times New Roman" pitchFamily="18" charset="0"/>
              </a:rPr>
              <a:t>Persian word for </a:t>
            </a:r>
            <a:r>
              <a:rPr lang="en-US" sz="2000" dirty="0">
                <a:solidFill>
                  <a:schemeClr val="bg1"/>
                </a:solidFill>
                <a:latin typeface="Times New Roman" pitchFamily="18" charset="0"/>
                <a:cs typeface="Times New Roman" pitchFamily="18" charset="0"/>
              </a:rPr>
              <a:t>“governor</a:t>
            </a:r>
            <a:r>
              <a:rPr lang="en-US" sz="2000" dirty="0" smtClean="0">
                <a:solidFill>
                  <a:schemeClr val="bg1"/>
                </a:solidFill>
                <a:latin typeface="Times New Roman" pitchFamily="18" charset="0"/>
                <a:cs typeface="Times New Roman" pitchFamily="18" charset="0"/>
              </a:rPr>
              <a:t>”</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5486400" y="5217795"/>
            <a:ext cx="3676650" cy="163121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σοι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you </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Ταναοξάρη </a:t>
            </a:r>
            <a:r>
              <a:rPr lang="en-US" sz="2000" dirty="0" err="1" smtClean="0">
                <a:solidFill>
                  <a:schemeClr val="bg1"/>
                </a:solidFill>
                <a:latin typeface="Palatino Linotype" pitchFamily="18" charset="0"/>
                <a:cs typeface="Times New Roman" pitchFamily="18" charset="0"/>
              </a:rPr>
              <a:t>Tanaoxares</a:t>
            </a:r>
            <a:r>
              <a:rPr lang="en-US" sz="2000" dirty="0" smtClean="0">
                <a:solidFill>
                  <a:schemeClr val="bg1"/>
                </a:solidFill>
                <a:latin typeface="Palatino Linotype" pitchFamily="18" charset="0"/>
                <a:cs typeface="Times New Roman" pitchFamily="18" charset="0"/>
              </a:rPr>
              <a:t> </a:t>
            </a:r>
            <a:endParaRPr lang="el-GR" sz="2000" dirty="0" smtClean="0">
              <a:solidFill>
                <a:schemeClr val="bg1"/>
              </a:solidFill>
              <a:latin typeface="Palatino Linotype"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τρίτων</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(gen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third </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ὦ </a:t>
            </a:r>
            <a:r>
              <a:rPr lang="en-US" sz="2000" dirty="0" smtClean="0">
                <a:solidFill>
                  <a:schemeClr val="bg1"/>
                </a:solidFill>
                <a:latin typeface="Times New Roman" pitchFamily="18" charset="0"/>
                <a:cs typeface="Times New Roman" pitchFamily="18" charset="0"/>
              </a:rPr>
              <a:t>“O!” </a:t>
            </a:r>
          </a:p>
          <a:p>
            <a:pPr>
              <a:defRPr/>
            </a:pPr>
            <a:r>
              <a:rPr lang="en-US" sz="2000" i="1" dirty="0">
                <a:solidFill>
                  <a:schemeClr val="bg1"/>
                </a:solidFill>
                <a:latin typeface="Times New Roman" pitchFamily="18" charset="0"/>
                <a:cs typeface="Times New Roman" pitchFamily="18" charset="0"/>
              </a:rPr>
              <a:t> </a:t>
            </a:r>
            <a:r>
              <a:rPr lang="en-US" sz="2000" i="1" dirty="0" smtClean="0">
                <a:solidFill>
                  <a:schemeClr val="bg1"/>
                </a:solidFill>
                <a:latin typeface="Times New Roman" pitchFamily="18" charset="0"/>
                <a:cs typeface="Times New Roman" pitchFamily="18" charset="0"/>
              </a:rPr>
              <a:t>   (used when calling out a name)</a:t>
            </a:r>
          </a:p>
        </p:txBody>
      </p:sp>
    </p:spTree>
    <p:extLst>
      <p:ext uri="{BB962C8B-B14F-4D97-AF65-F5344CB8AC3E}">
        <p14:creationId xmlns:p14="http://schemas.microsoft.com/office/powerpoint/2010/main" val="29038717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091" y="885682"/>
            <a:ext cx="8591815" cy="3780399"/>
          </a:xfrm>
          <a:prstGeom prst="rect">
            <a:avLst/>
          </a:prstGeom>
        </p:spPr>
      </p:pic>
      <p:sp>
        <p:nvSpPr>
          <p:cNvPr id="3" name="Text Box 3"/>
          <p:cNvSpPr txBox="1">
            <a:spLocks noChangeArrowheads="1"/>
          </p:cNvSpPr>
          <p:nvPr/>
        </p:nvSpPr>
        <p:spPr bwMode="auto">
          <a:xfrm>
            <a:off x="1816897" y="5800725"/>
            <a:ext cx="62326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b="1" dirty="0" smtClean="0">
                <a:solidFill>
                  <a:srgbClr val="FFFF00"/>
                </a:solidFill>
              </a:rPr>
              <a:t>The Persian Empire of Cyrus the Great</a:t>
            </a:r>
            <a:endParaRPr lang="en-US" sz="2800" b="1" dirty="0">
              <a:solidFill>
                <a:srgbClr val="FFFF00"/>
              </a:solidFill>
            </a:endParaRPr>
          </a:p>
        </p:txBody>
      </p:sp>
      <p:sp>
        <p:nvSpPr>
          <p:cNvPr id="4" name="Line 5"/>
          <p:cNvSpPr>
            <a:spLocks noChangeShapeType="1"/>
          </p:cNvSpPr>
          <p:nvPr/>
        </p:nvSpPr>
        <p:spPr bwMode="auto">
          <a:xfrm flipH="1" flipV="1">
            <a:off x="5029200" y="3124200"/>
            <a:ext cx="2687336" cy="16764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 name="Text Box 6"/>
          <p:cNvSpPr txBox="1">
            <a:spLocks noChangeArrowheads="1"/>
          </p:cNvSpPr>
          <p:nvPr/>
        </p:nvSpPr>
        <p:spPr bwMode="auto">
          <a:xfrm>
            <a:off x="7716536" y="4666081"/>
            <a:ext cx="11608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b="1" dirty="0" smtClean="0">
                <a:solidFill>
                  <a:srgbClr val="FFFF00"/>
                </a:solidFill>
              </a:rPr>
              <a:t>Media</a:t>
            </a:r>
            <a:endParaRPr lang="en-US" sz="2800" b="1" dirty="0">
              <a:solidFill>
                <a:srgbClr val="FFFF00"/>
              </a:solidFill>
            </a:endParaRPr>
          </a:p>
        </p:txBody>
      </p:sp>
      <p:sp>
        <p:nvSpPr>
          <p:cNvPr id="7" name="Text Box 6"/>
          <p:cNvSpPr txBox="1">
            <a:spLocks noChangeArrowheads="1"/>
          </p:cNvSpPr>
          <p:nvPr/>
        </p:nvSpPr>
        <p:spPr bwMode="auto">
          <a:xfrm>
            <a:off x="276091" y="4666081"/>
            <a:ext cx="15408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b="1" dirty="0" smtClean="0">
                <a:solidFill>
                  <a:srgbClr val="FFFF00"/>
                </a:solidFill>
              </a:rPr>
              <a:t>Armenia</a:t>
            </a:r>
            <a:endParaRPr lang="en-US" sz="2800" b="1" dirty="0">
              <a:solidFill>
                <a:srgbClr val="FFFF00"/>
              </a:solidFill>
            </a:endParaRPr>
          </a:p>
        </p:txBody>
      </p:sp>
      <p:sp>
        <p:nvSpPr>
          <p:cNvPr id="9" name="Line 5"/>
          <p:cNvSpPr>
            <a:spLocks noChangeShapeType="1"/>
          </p:cNvSpPr>
          <p:nvPr/>
        </p:nvSpPr>
        <p:spPr bwMode="auto">
          <a:xfrm flipV="1">
            <a:off x="846119" y="1897297"/>
            <a:ext cx="2735281" cy="2903301"/>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 name="Text Box 6"/>
          <p:cNvSpPr txBox="1">
            <a:spLocks noChangeArrowheads="1"/>
          </p:cNvSpPr>
          <p:nvPr/>
        </p:nvSpPr>
        <p:spPr bwMode="auto">
          <a:xfrm>
            <a:off x="3352800" y="4654732"/>
            <a:ext cx="16433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b="1" dirty="0" err="1" smtClean="0">
                <a:solidFill>
                  <a:srgbClr val="FFFF00"/>
                </a:solidFill>
              </a:rPr>
              <a:t>Candusia</a:t>
            </a:r>
            <a:endParaRPr lang="en-US" sz="2800" b="1" dirty="0">
              <a:solidFill>
                <a:srgbClr val="FFFF00"/>
              </a:solidFill>
            </a:endParaRPr>
          </a:p>
        </p:txBody>
      </p:sp>
      <p:sp>
        <p:nvSpPr>
          <p:cNvPr id="11" name="Line 5"/>
          <p:cNvSpPr>
            <a:spLocks noChangeShapeType="1"/>
          </p:cNvSpPr>
          <p:nvPr/>
        </p:nvSpPr>
        <p:spPr bwMode="auto">
          <a:xfrm flipH="1" flipV="1">
            <a:off x="4095015" y="2209797"/>
            <a:ext cx="28188" cy="2579449"/>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311132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When Euripides died in 406 BC, he left behind several scripts of plays that were never performed during his lifetime. </a:t>
            </a:r>
          </a:p>
          <a:p>
            <a:pPr>
              <a:defRPr/>
            </a:pPr>
            <a:r>
              <a:rPr lang="en-US" sz="2400" dirty="0" smtClean="0">
                <a:solidFill>
                  <a:schemeClr val="bg1"/>
                </a:solidFill>
                <a:latin typeface="Times New Roman" pitchFamily="18" charset="0"/>
                <a:cs typeface="Times New Roman" pitchFamily="18" charset="0"/>
              </a:rPr>
              <a:t>One of these is </a:t>
            </a:r>
            <a:r>
              <a:rPr lang="en-US" sz="2400" i="1" dirty="0" smtClean="0">
                <a:solidFill>
                  <a:schemeClr val="bg1"/>
                </a:solidFill>
                <a:latin typeface="Times New Roman" pitchFamily="18" charset="0"/>
                <a:cs typeface="Times New Roman" pitchFamily="18" charset="0"/>
              </a:rPr>
              <a:t>Iphigenia at Aulis</a:t>
            </a:r>
            <a:r>
              <a:rPr lang="en-US" sz="2400" dirty="0" smtClean="0">
                <a:solidFill>
                  <a:schemeClr val="bg1"/>
                </a:solidFill>
                <a:latin typeface="Times New Roman" pitchFamily="18" charset="0"/>
                <a:cs typeface="Times New Roman" pitchFamily="18" charset="0"/>
              </a:rPr>
              <a:t>. It is set at Aulis, where the collected forces of Greece are ready to sail to Troy to start the Trojan War. </a:t>
            </a:r>
          </a:p>
          <a:p>
            <a:pPr>
              <a:defRPr/>
            </a:pPr>
            <a:r>
              <a:rPr lang="en-US" sz="2400" dirty="0" smtClean="0">
                <a:solidFill>
                  <a:schemeClr val="bg1"/>
                </a:solidFill>
                <a:latin typeface="Times New Roman" pitchFamily="18" charset="0"/>
                <a:cs typeface="Times New Roman" pitchFamily="18" charset="0"/>
              </a:rPr>
              <a:t>Agamemnon, the leader of the Greeks in the Trojan War, is called upon to sacrifice his oldest daughter to the goddess Artemis so the Greek forces can sail to Troy. </a:t>
            </a:r>
          </a:p>
          <a:p>
            <a:pPr>
              <a:defRPr/>
            </a:pPr>
            <a:r>
              <a:rPr lang="en-US" sz="2400" dirty="0" smtClean="0">
                <a:solidFill>
                  <a:schemeClr val="bg1"/>
                </a:solidFill>
                <a:latin typeface="Times New Roman" pitchFamily="18" charset="0"/>
                <a:cs typeface="Times New Roman" pitchFamily="18" charset="0"/>
              </a:rPr>
              <a:t>The play chronicles the controversy that ensues over whether Agamemnon’s daughter, Iphigenia, should be sacrificed. </a:t>
            </a: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82265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Clytemnestra, Iphigenia’s mother, arrives.  She meets the Greek warrior Achilles and introduces herself: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Λήδας μέν εἰμι παῖς, Κλυταιμήστρα δέ </a:t>
            </a:r>
            <a:r>
              <a:rPr lang="el-GR" sz="2400" dirty="0" smtClean="0">
                <a:solidFill>
                  <a:schemeClr val="bg1"/>
                </a:solidFill>
                <a:latin typeface="Palatino Linotype" pitchFamily="18" charset="0"/>
                <a:cs typeface="Times New Roman" pitchFamily="18" charset="0"/>
              </a:rPr>
              <a:t>μοι</a:t>
            </a:r>
            <a:endParaRPr lang="el-GR" sz="2400" dirty="0">
              <a:solidFill>
                <a:schemeClr val="bg1"/>
              </a:solidFill>
              <a:latin typeface="Palatino Linotype"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  ὄνομα, πόσις δέ μοὐστὶν Ἀγαμέμνων </a:t>
            </a:r>
            <a:r>
              <a:rPr lang="el-GR" sz="2400" dirty="0" smtClean="0">
                <a:solidFill>
                  <a:schemeClr val="bg1"/>
                </a:solidFill>
                <a:latin typeface="Palatino Linotype" pitchFamily="18" charset="0"/>
                <a:cs typeface="Times New Roman" pitchFamily="18" charset="0"/>
              </a:rPr>
              <a:t>ἄναξ.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a:solidFill>
                  <a:schemeClr val="bg1"/>
                </a:solidFill>
                <a:latin typeface="Times New Roman" pitchFamily="18" charset="0"/>
                <a:cs typeface="Times New Roman" pitchFamily="18" charset="0"/>
              </a:rPr>
              <a:t>Iphigenia at Aulis </a:t>
            </a:r>
            <a:r>
              <a:rPr lang="en-US" sz="2000" dirty="0" smtClean="0">
                <a:solidFill>
                  <a:schemeClr val="bg1"/>
                </a:solidFill>
                <a:latin typeface="Times New Roman" pitchFamily="18" charset="0"/>
                <a:cs typeface="Times New Roman" pitchFamily="18" charset="0"/>
              </a:rPr>
              <a:t>828</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1" y="5842337"/>
            <a:ext cx="3962399" cy="1015663"/>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Ἀγαμέμνων</a:t>
            </a:r>
            <a:r>
              <a:rPr lang="en-US" sz="2000" dirty="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–ονος ὁ </a:t>
            </a:r>
            <a:r>
              <a:rPr lang="en-US" sz="2000" dirty="0">
                <a:solidFill>
                  <a:schemeClr val="bg1"/>
                </a:solidFill>
                <a:latin typeface="Times New Roman" pitchFamily="18" charset="0"/>
                <a:cs typeface="Times New Roman" pitchFamily="18" charset="0"/>
              </a:rPr>
              <a:t>Agamemnon </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ἄναξ</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–ακτος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chief</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Λήδας </a:t>
            </a:r>
            <a:r>
              <a:rPr lang="en-US" sz="2000" dirty="0" smtClean="0">
                <a:solidFill>
                  <a:schemeClr val="bg1"/>
                </a:solidFill>
                <a:latin typeface="Times New Roman" pitchFamily="18" charset="0"/>
                <a:cs typeface="Times New Roman" pitchFamily="18" charset="0"/>
              </a:rPr>
              <a:t>(gen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ἡ </a:t>
            </a:r>
            <a:r>
              <a:rPr lang="en-US" sz="2000" dirty="0" smtClean="0">
                <a:solidFill>
                  <a:schemeClr val="bg1"/>
                </a:solidFill>
                <a:latin typeface="Times New Roman" pitchFamily="18" charset="0"/>
                <a:cs typeface="Times New Roman" pitchFamily="18" charset="0"/>
              </a:rPr>
              <a:t>Leda</a:t>
            </a:r>
            <a:endParaRPr lang="en-US" sz="2000" dirty="0">
              <a:solidFill>
                <a:schemeClr val="bg1"/>
              </a:solidFill>
              <a:latin typeface="Times New Roman" pitchFamily="18" charset="0"/>
              <a:cs typeface="Times New Roman" pitchFamily="18" charset="0"/>
            </a:endParaRPr>
          </a:p>
        </p:txBody>
      </p:sp>
      <p:sp>
        <p:nvSpPr>
          <p:cNvPr id="5" name="TextBox 4"/>
          <p:cNvSpPr txBox="1"/>
          <p:nvPr/>
        </p:nvSpPr>
        <p:spPr>
          <a:xfrm>
            <a:off x="6184535" y="5823287"/>
            <a:ext cx="2959465" cy="1015663"/>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μοι </a:t>
            </a:r>
            <a:r>
              <a:rPr lang="en-US" sz="2000" dirty="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me</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μοὐστίν </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μοι ἐστίν</a:t>
            </a:r>
            <a:r>
              <a:rPr lang="el-GR" sz="2000" dirty="0">
                <a:solidFill>
                  <a:srgbClr val="FFFF00"/>
                </a:solidFill>
                <a:latin typeface="Palatino Linotype" pitchFamily="18" charset="0"/>
                <a:cs typeface="Times New Roman" pitchFamily="18" charset="0"/>
              </a:rPr>
              <a:t> </a:t>
            </a:r>
            <a:endParaRPr lang="el-GR" sz="2000" dirty="0" smtClean="0">
              <a:solidFill>
                <a:srgbClr val="FFFF00"/>
              </a:solidFill>
              <a:latin typeface="Palatino Linotype"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πόσις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husband</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27039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647700" y="533400"/>
            <a:ext cx="7710488" cy="4789488"/>
          </a:xfrm>
          <a:prstGeom prst="rect">
            <a:avLst/>
          </a:prstGeom>
          <a:noFill/>
          <a:ln w="9525">
            <a:noFill/>
            <a:miter lim="800000"/>
            <a:headEnd/>
            <a:tailEnd/>
          </a:ln>
        </p:spPr>
        <p:txBody>
          <a:bodyPr wrap="none">
            <a:spAutoFit/>
          </a:bodyPr>
          <a:lstStyle/>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err="1">
                <a:solidFill>
                  <a:schemeClr val="bg1"/>
                </a:solidFill>
                <a:latin typeface="Times New Roman" pitchFamily="18" charset="0"/>
                <a:cs typeface="Times New Roman" pitchFamily="18" charset="0"/>
              </a:rPr>
              <a:t>Pelops</a:t>
            </a:r>
            <a:r>
              <a:rPr lang="en-US" sz="2800" b="1" dirty="0">
                <a:solidFill>
                  <a:schemeClr val="bg1"/>
                </a:solidFill>
                <a:latin typeface="Times New Roman" pitchFamily="18" charset="0"/>
                <a:cs typeface="Times New Roman" pitchFamily="18" charset="0"/>
              </a:rPr>
              <a:t> + </a:t>
            </a:r>
            <a:r>
              <a:rPr lang="en-US" sz="2800" b="1" dirty="0" err="1">
                <a:solidFill>
                  <a:schemeClr val="bg1"/>
                </a:solidFill>
                <a:latin typeface="Times New Roman" pitchFamily="18" charset="0"/>
                <a:cs typeface="Times New Roman" pitchFamily="18" charset="0"/>
              </a:rPr>
              <a:t>Hippodamia</a:t>
            </a:r>
            <a:endParaRPr lang="en-US" sz="2800" b="1" dirty="0">
              <a:solidFill>
                <a:schemeClr val="bg1"/>
              </a:solidFill>
              <a:latin typeface="Times New Roman" pitchFamily="18" charset="0"/>
              <a:cs typeface="Times New Roman" pitchFamily="18" charset="0"/>
            </a:endParaRPr>
          </a:p>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err="1">
                <a:solidFill>
                  <a:schemeClr val="bg1"/>
                </a:solidFill>
                <a:latin typeface="Times New Roman" pitchFamily="18" charset="0"/>
                <a:cs typeface="Times New Roman" pitchFamily="18" charset="0"/>
              </a:rPr>
              <a:t>Atreus</a:t>
            </a:r>
            <a:r>
              <a:rPr lang="en-US" sz="2800" b="1" dirty="0">
                <a:solidFill>
                  <a:schemeClr val="bg1"/>
                </a:solidFill>
                <a:latin typeface="Times New Roman" pitchFamily="18" charset="0"/>
                <a:cs typeface="Times New Roman" pitchFamily="18" charset="0"/>
              </a:rPr>
              <a:t> 	Thyestes</a:t>
            </a:r>
          </a:p>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rgbClr val="FFFF00"/>
                </a:solidFill>
                <a:latin typeface="Times New Roman" pitchFamily="18" charset="0"/>
                <a:cs typeface="Times New Roman" pitchFamily="18" charset="0"/>
              </a:rPr>
              <a:t>Agamemnon</a:t>
            </a:r>
            <a:r>
              <a:rPr lang="en-US" sz="2800" b="1" dirty="0">
                <a:solidFill>
                  <a:schemeClr val="bg1"/>
                </a:solidFill>
                <a:latin typeface="Times New Roman" pitchFamily="18" charset="0"/>
                <a:cs typeface="Times New Roman" pitchFamily="18" charset="0"/>
              </a:rPr>
              <a:t> 	Menelaus			</a:t>
            </a:r>
            <a:r>
              <a:rPr lang="en-US" sz="2800" b="1" dirty="0" err="1">
                <a:solidFill>
                  <a:schemeClr val="bg1"/>
                </a:solidFill>
                <a:latin typeface="Times New Roman" pitchFamily="18" charset="0"/>
                <a:cs typeface="Times New Roman" pitchFamily="18" charset="0"/>
              </a:rPr>
              <a:t>Pelopia</a:t>
            </a:r>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chemeClr val="bg1"/>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Clytemnestra</a:t>
            </a:r>
            <a:r>
              <a:rPr lang="en-US" sz="2800" b="1" dirty="0">
                <a:solidFill>
                  <a:schemeClr val="bg1"/>
                </a:solidFill>
                <a:latin typeface="Times New Roman" pitchFamily="18" charset="0"/>
                <a:cs typeface="Times New Roman" pitchFamily="18" charset="0"/>
              </a:rPr>
              <a:t>	+ </a:t>
            </a:r>
            <a:r>
              <a:rPr lang="en-US" b="1" dirty="0">
                <a:solidFill>
                  <a:schemeClr val="bg1"/>
                </a:solidFill>
                <a:latin typeface="Times New Roman" pitchFamily="18" charset="0"/>
                <a:cs typeface="Times New Roman" pitchFamily="18" charset="0"/>
              </a:rPr>
              <a:t>Helen</a:t>
            </a:r>
            <a:r>
              <a:rPr lang="en-US" sz="2800" b="1" dirty="0">
                <a:solidFill>
                  <a:schemeClr val="bg1"/>
                </a:solidFill>
                <a:latin typeface="Times New Roman" pitchFamily="18" charset="0"/>
                <a:cs typeface="Times New Roman" pitchFamily="18" charset="0"/>
              </a:rPr>
              <a:t>			</a:t>
            </a:r>
          </a:p>
          <a:p>
            <a:pPr algn="ctr" eaLnBrk="0" hangingPunct="0"/>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Aegisthus</a:t>
            </a:r>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rgbClr val="FFFF00"/>
                </a:solidFill>
                <a:latin typeface="Times New Roman" pitchFamily="18" charset="0"/>
                <a:cs typeface="Times New Roman" pitchFamily="18" charset="0"/>
              </a:rPr>
              <a:t>Iphigenia</a:t>
            </a:r>
            <a:r>
              <a:rPr lang="en-US" sz="2800" b="1" dirty="0">
                <a:solidFill>
                  <a:schemeClr val="bg1"/>
                </a:solidFill>
                <a:latin typeface="Times New Roman" pitchFamily="18" charset="0"/>
                <a:cs typeface="Times New Roman" pitchFamily="18" charset="0"/>
              </a:rPr>
              <a:t>, Electra, </a:t>
            </a:r>
            <a:r>
              <a:rPr lang="en-US" sz="2800" b="1" dirty="0">
                <a:solidFill>
                  <a:srgbClr val="FFFF00"/>
                </a:solidFill>
                <a:latin typeface="Times New Roman" pitchFamily="18" charset="0"/>
                <a:cs typeface="Times New Roman" pitchFamily="18" charset="0"/>
              </a:rPr>
              <a:t>Orestes</a:t>
            </a:r>
            <a:r>
              <a:rPr lang="en-US" sz="2800" b="1" dirty="0">
                <a:solidFill>
                  <a:schemeClr val="bg1"/>
                </a:solidFill>
                <a:latin typeface="Times New Roman" pitchFamily="18" charset="0"/>
                <a:cs typeface="Times New Roman" pitchFamily="18" charset="0"/>
              </a:rPr>
              <a:t>			</a:t>
            </a:r>
          </a:p>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chemeClr val="bg1"/>
                </a:solidFill>
                <a:latin typeface="Times New Roman" pitchFamily="18" charset="0"/>
                <a:cs typeface="Times New Roman" pitchFamily="18" charset="0"/>
              </a:rPr>
              <a:t>			Hermione</a:t>
            </a:r>
          </a:p>
        </p:txBody>
      </p:sp>
      <p:sp>
        <p:nvSpPr>
          <p:cNvPr id="3075" name="Line 3"/>
          <p:cNvSpPr>
            <a:spLocks noChangeShapeType="1"/>
          </p:cNvSpPr>
          <p:nvPr/>
        </p:nvSpPr>
        <p:spPr bwMode="auto">
          <a:xfrm flipH="1">
            <a:off x="3733800" y="1447800"/>
            <a:ext cx="304800" cy="533400"/>
          </a:xfrm>
          <a:prstGeom prst="line">
            <a:avLst/>
          </a:prstGeom>
          <a:noFill/>
          <a:ln w="9525">
            <a:solidFill>
              <a:schemeClr val="bg1"/>
            </a:solidFill>
            <a:round/>
            <a:headEnd/>
            <a:tailEnd/>
          </a:ln>
        </p:spPr>
        <p:txBody>
          <a:bodyPr/>
          <a:lstStyle/>
          <a:p>
            <a:endParaRPr lang="en-US"/>
          </a:p>
        </p:txBody>
      </p:sp>
      <p:sp>
        <p:nvSpPr>
          <p:cNvPr id="3076" name="Line 4"/>
          <p:cNvSpPr>
            <a:spLocks noChangeShapeType="1"/>
          </p:cNvSpPr>
          <p:nvPr/>
        </p:nvSpPr>
        <p:spPr bwMode="auto">
          <a:xfrm>
            <a:off x="6248400" y="2362200"/>
            <a:ext cx="838200" cy="533400"/>
          </a:xfrm>
          <a:prstGeom prst="line">
            <a:avLst/>
          </a:prstGeom>
          <a:noFill/>
          <a:ln w="9525">
            <a:solidFill>
              <a:schemeClr val="bg1"/>
            </a:solidFill>
            <a:round/>
            <a:headEnd/>
            <a:tailEnd/>
          </a:ln>
        </p:spPr>
        <p:txBody>
          <a:bodyPr/>
          <a:lstStyle/>
          <a:p>
            <a:endParaRPr lang="en-US"/>
          </a:p>
        </p:txBody>
      </p:sp>
      <p:sp>
        <p:nvSpPr>
          <p:cNvPr id="3077" name="Line 5"/>
          <p:cNvSpPr>
            <a:spLocks noChangeShapeType="1"/>
          </p:cNvSpPr>
          <p:nvPr/>
        </p:nvSpPr>
        <p:spPr bwMode="auto">
          <a:xfrm flipH="1">
            <a:off x="3124200" y="2286000"/>
            <a:ext cx="304800" cy="533400"/>
          </a:xfrm>
          <a:prstGeom prst="line">
            <a:avLst/>
          </a:prstGeom>
          <a:noFill/>
          <a:ln w="9525">
            <a:solidFill>
              <a:schemeClr val="bg1"/>
            </a:solidFill>
            <a:round/>
            <a:headEnd/>
            <a:tailEnd/>
          </a:ln>
        </p:spPr>
        <p:txBody>
          <a:bodyPr/>
          <a:lstStyle/>
          <a:p>
            <a:endParaRPr lang="en-US"/>
          </a:p>
        </p:txBody>
      </p:sp>
      <p:sp>
        <p:nvSpPr>
          <p:cNvPr id="3078" name="Line 6"/>
          <p:cNvSpPr>
            <a:spLocks noChangeShapeType="1"/>
          </p:cNvSpPr>
          <p:nvPr/>
        </p:nvSpPr>
        <p:spPr bwMode="auto">
          <a:xfrm flipH="1">
            <a:off x="6781800" y="3124200"/>
            <a:ext cx="304800" cy="533400"/>
          </a:xfrm>
          <a:prstGeom prst="line">
            <a:avLst/>
          </a:prstGeom>
          <a:noFill/>
          <a:ln w="9525">
            <a:solidFill>
              <a:schemeClr val="bg1"/>
            </a:solidFill>
            <a:round/>
            <a:headEnd/>
            <a:tailEnd/>
          </a:ln>
        </p:spPr>
        <p:txBody>
          <a:bodyPr/>
          <a:lstStyle/>
          <a:p>
            <a:endParaRPr lang="en-US"/>
          </a:p>
        </p:txBody>
      </p:sp>
      <p:sp>
        <p:nvSpPr>
          <p:cNvPr id="3079" name="Line 7"/>
          <p:cNvSpPr>
            <a:spLocks noChangeShapeType="1"/>
          </p:cNvSpPr>
          <p:nvPr/>
        </p:nvSpPr>
        <p:spPr bwMode="auto">
          <a:xfrm>
            <a:off x="3429000" y="2286000"/>
            <a:ext cx="457200" cy="533400"/>
          </a:xfrm>
          <a:prstGeom prst="line">
            <a:avLst/>
          </a:prstGeom>
          <a:noFill/>
          <a:ln w="9525">
            <a:solidFill>
              <a:schemeClr val="bg1"/>
            </a:solidFill>
            <a:round/>
            <a:headEnd/>
            <a:tailEnd/>
          </a:ln>
        </p:spPr>
        <p:txBody>
          <a:bodyPr/>
          <a:lstStyle/>
          <a:p>
            <a:endParaRPr lang="en-US"/>
          </a:p>
        </p:txBody>
      </p:sp>
      <p:sp>
        <p:nvSpPr>
          <p:cNvPr id="3080" name="Line 8"/>
          <p:cNvSpPr>
            <a:spLocks noChangeShapeType="1"/>
          </p:cNvSpPr>
          <p:nvPr/>
        </p:nvSpPr>
        <p:spPr bwMode="auto">
          <a:xfrm flipH="1">
            <a:off x="1524000" y="3581400"/>
            <a:ext cx="1219200" cy="533400"/>
          </a:xfrm>
          <a:prstGeom prst="line">
            <a:avLst/>
          </a:prstGeom>
          <a:noFill/>
          <a:ln w="9525">
            <a:solidFill>
              <a:schemeClr val="bg1"/>
            </a:solidFill>
            <a:round/>
            <a:headEnd/>
            <a:tailEnd/>
          </a:ln>
        </p:spPr>
        <p:txBody>
          <a:bodyPr/>
          <a:lstStyle/>
          <a:p>
            <a:endParaRPr lang="en-US"/>
          </a:p>
        </p:txBody>
      </p:sp>
      <p:sp>
        <p:nvSpPr>
          <p:cNvPr id="3081" name="Line 9"/>
          <p:cNvSpPr>
            <a:spLocks noChangeShapeType="1"/>
          </p:cNvSpPr>
          <p:nvPr/>
        </p:nvSpPr>
        <p:spPr bwMode="auto">
          <a:xfrm>
            <a:off x="2743200" y="3581400"/>
            <a:ext cx="457200" cy="533400"/>
          </a:xfrm>
          <a:prstGeom prst="line">
            <a:avLst/>
          </a:prstGeom>
          <a:noFill/>
          <a:ln w="9525">
            <a:solidFill>
              <a:schemeClr val="bg1"/>
            </a:solidFill>
            <a:round/>
            <a:headEnd/>
            <a:tailEnd/>
          </a:ln>
        </p:spPr>
        <p:txBody>
          <a:bodyPr/>
          <a:lstStyle/>
          <a:p>
            <a:endParaRPr lang="en-US"/>
          </a:p>
        </p:txBody>
      </p:sp>
      <p:sp>
        <p:nvSpPr>
          <p:cNvPr id="3082" name="Line 10"/>
          <p:cNvSpPr>
            <a:spLocks noChangeShapeType="1"/>
          </p:cNvSpPr>
          <p:nvPr/>
        </p:nvSpPr>
        <p:spPr bwMode="auto">
          <a:xfrm>
            <a:off x="2743200" y="3581400"/>
            <a:ext cx="1447800" cy="533400"/>
          </a:xfrm>
          <a:prstGeom prst="line">
            <a:avLst/>
          </a:prstGeom>
          <a:noFill/>
          <a:ln w="9525">
            <a:solidFill>
              <a:schemeClr val="bg1"/>
            </a:solidFill>
            <a:round/>
            <a:headEnd/>
            <a:tailEnd/>
          </a:ln>
        </p:spPr>
        <p:txBody>
          <a:bodyPr/>
          <a:lstStyle/>
          <a:p>
            <a:endParaRPr lang="en-US"/>
          </a:p>
        </p:txBody>
      </p:sp>
      <p:sp>
        <p:nvSpPr>
          <p:cNvPr id="3083" name="Line 11"/>
          <p:cNvSpPr>
            <a:spLocks noChangeShapeType="1"/>
          </p:cNvSpPr>
          <p:nvPr/>
        </p:nvSpPr>
        <p:spPr bwMode="auto">
          <a:xfrm>
            <a:off x="6248400" y="2362200"/>
            <a:ext cx="533400" cy="1295400"/>
          </a:xfrm>
          <a:prstGeom prst="line">
            <a:avLst/>
          </a:prstGeom>
          <a:noFill/>
          <a:ln w="9525">
            <a:solidFill>
              <a:schemeClr val="bg1"/>
            </a:solidFill>
            <a:round/>
            <a:headEnd/>
            <a:tailEnd/>
          </a:ln>
        </p:spPr>
        <p:txBody>
          <a:bodyPr/>
          <a:lstStyle/>
          <a:p>
            <a:endParaRPr lang="en-US"/>
          </a:p>
        </p:txBody>
      </p:sp>
      <p:sp>
        <p:nvSpPr>
          <p:cNvPr id="3084" name="Line 12"/>
          <p:cNvSpPr>
            <a:spLocks noChangeShapeType="1"/>
          </p:cNvSpPr>
          <p:nvPr/>
        </p:nvSpPr>
        <p:spPr bwMode="auto">
          <a:xfrm>
            <a:off x="5029200" y="3581400"/>
            <a:ext cx="1066800" cy="1371600"/>
          </a:xfrm>
          <a:prstGeom prst="line">
            <a:avLst/>
          </a:prstGeom>
          <a:noFill/>
          <a:ln w="9525">
            <a:solidFill>
              <a:schemeClr val="bg1"/>
            </a:solidFill>
            <a:round/>
            <a:headEnd/>
            <a:tailEnd/>
          </a:ln>
        </p:spPr>
        <p:txBody>
          <a:bodyPr/>
          <a:lstStyle/>
          <a:p>
            <a:endParaRPr lang="en-US"/>
          </a:p>
        </p:txBody>
      </p:sp>
      <p:sp>
        <p:nvSpPr>
          <p:cNvPr id="3085" name="Line 13"/>
          <p:cNvSpPr>
            <a:spLocks noChangeShapeType="1"/>
          </p:cNvSpPr>
          <p:nvPr/>
        </p:nvSpPr>
        <p:spPr bwMode="auto">
          <a:xfrm>
            <a:off x="4038600" y="1447800"/>
            <a:ext cx="762000" cy="457200"/>
          </a:xfrm>
          <a:prstGeom prst="line">
            <a:avLst/>
          </a:prstGeom>
          <a:noFill/>
          <a:ln w="9525">
            <a:solidFill>
              <a:schemeClr val="bg1"/>
            </a:solidFill>
            <a:round/>
            <a:headEnd/>
            <a:tailEnd/>
          </a:ln>
        </p:spPr>
        <p:txBody>
          <a:bodyPr/>
          <a:lstStyle/>
          <a:p>
            <a:endParaRPr lang="en-US"/>
          </a:p>
        </p:txBody>
      </p:sp>
    </p:spTree>
    <p:extLst>
      <p:ext uri="{BB962C8B-B14F-4D97-AF65-F5344CB8AC3E}">
        <p14:creationId xmlns:p14="http://schemas.microsoft.com/office/powerpoint/2010/main" val="1736206300"/>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another play, another member of the family arrives and introduces himself: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 Ἀγαμέμνονός τε καὶ Κλυταιμήστρας τόκος,</a:t>
            </a:r>
          </a:p>
          <a:p>
            <a:pPr marL="400050" lvl="1" indent="0">
              <a:buNone/>
              <a:defRPr/>
            </a:pPr>
            <a:r>
              <a:rPr lang="el-GR" sz="2400" dirty="0">
                <a:solidFill>
                  <a:schemeClr val="bg1"/>
                </a:solidFill>
                <a:latin typeface="Palatino Linotype" pitchFamily="18" charset="0"/>
                <a:cs typeface="Times New Roman" pitchFamily="18" charset="0"/>
              </a:rPr>
              <a:t>  ὄνομα δ’ </a:t>
            </a:r>
            <a:r>
              <a:rPr lang="el-GR" sz="2400" dirty="0" smtClean="0">
                <a:solidFill>
                  <a:schemeClr val="bg1"/>
                </a:solidFill>
                <a:latin typeface="Palatino Linotype" pitchFamily="18" charset="0"/>
                <a:cs typeface="Times New Roman" pitchFamily="18" charset="0"/>
              </a:rPr>
              <a:t>Ὀρέστης.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smtClean="0">
                <a:solidFill>
                  <a:schemeClr val="bg1"/>
                </a:solidFill>
                <a:latin typeface="Times New Roman" pitchFamily="18" charset="0"/>
                <a:cs typeface="Times New Roman" pitchFamily="18" charset="0"/>
              </a:rPr>
              <a:t>Andromache </a:t>
            </a:r>
            <a:r>
              <a:rPr lang="en-US" sz="2000" dirty="0" smtClean="0">
                <a:solidFill>
                  <a:schemeClr val="bg1"/>
                </a:solidFill>
                <a:latin typeface="Times New Roman" pitchFamily="18" charset="0"/>
                <a:cs typeface="Times New Roman" pitchFamily="18" charset="0"/>
              </a:rPr>
              <a:t>885</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1" y="6153626"/>
            <a:ext cx="4571999" cy="707886"/>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Ἀγαμέμνων</a:t>
            </a:r>
            <a:r>
              <a:rPr lang="en-US" sz="2000" dirty="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–ονος ὁ </a:t>
            </a:r>
            <a:r>
              <a:rPr lang="en-US" sz="2000" dirty="0">
                <a:solidFill>
                  <a:schemeClr val="bg1"/>
                </a:solidFill>
                <a:latin typeface="Times New Roman" pitchFamily="18" charset="0"/>
                <a:cs typeface="Times New Roman" pitchFamily="18" charset="0"/>
              </a:rPr>
              <a:t>Agamemnon </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Κλυταιμήστρας </a:t>
            </a:r>
            <a:r>
              <a:rPr lang="en-US" sz="2000" dirty="0" smtClean="0">
                <a:solidFill>
                  <a:schemeClr val="bg1"/>
                </a:solidFill>
                <a:latin typeface="Times New Roman" pitchFamily="18" charset="0"/>
                <a:cs typeface="Times New Roman" pitchFamily="18" charset="0"/>
              </a:rPr>
              <a:t>(gen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ἡ </a:t>
            </a:r>
            <a:r>
              <a:rPr lang="en-US" sz="2000" dirty="0" smtClean="0">
                <a:solidFill>
                  <a:schemeClr val="bg1"/>
                </a:solidFill>
                <a:latin typeface="Times New Roman" pitchFamily="18" charset="0"/>
                <a:cs typeface="Times New Roman" pitchFamily="18" charset="0"/>
              </a:rPr>
              <a:t>Clytemnestra</a:t>
            </a:r>
            <a:endParaRPr lang="en-US" sz="2000" dirty="0">
              <a:solidFill>
                <a:schemeClr val="bg1"/>
              </a:solidFill>
              <a:latin typeface="Times New Roman" pitchFamily="18" charset="0"/>
              <a:cs typeface="Times New Roman" pitchFamily="18" charset="0"/>
            </a:endParaRPr>
          </a:p>
        </p:txBody>
      </p:sp>
      <p:sp>
        <p:nvSpPr>
          <p:cNvPr id="5" name="TextBox 4"/>
          <p:cNvSpPr txBox="1"/>
          <p:nvPr/>
        </p:nvSpPr>
        <p:spPr>
          <a:xfrm>
            <a:off x="6184535" y="6457890"/>
            <a:ext cx="3043013"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τόκος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offspring</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932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a lawsuit c.323 BC about a breach of contract, a man (possibly named Darius) </a:t>
            </a:r>
            <a:r>
              <a:rPr lang="en-US" sz="2000" dirty="0" smtClean="0">
                <a:solidFill>
                  <a:schemeClr val="bg1"/>
                </a:solidFill>
                <a:latin typeface="Times New Roman" pitchFamily="18" charset="0"/>
                <a:cs typeface="Times New Roman" pitchFamily="18" charset="0"/>
              </a:rPr>
              <a:t>alleges, </a:t>
            </a:r>
            <a:r>
              <a:rPr lang="en-US" sz="2000" dirty="0" smtClean="0">
                <a:solidFill>
                  <a:schemeClr val="bg1"/>
                </a:solidFill>
                <a:latin typeface="Times New Roman" pitchFamily="18" charset="0"/>
                <a:cs typeface="Times New Roman" pitchFamily="18" charset="0"/>
              </a:rPr>
              <a:t>among other things, that the defendant has not repaid his loans: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οὔτε τὰ χρήματα ἀποδίδωσιν </a:t>
            </a:r>
          </a:p>
          <a:p>
            <a:pPr marL="400050" lvl="1" indent="0">
              <a:buNone/>
              <a:defRPr/>
            </a:pPr>
            <a:r>
              <a:rPr lang="el-GR" sz="2400" dirty="0">
                <a:solidFill>
                  <a:schemeClr val="bg1"/>
                </a:solidFill>
                <a:latin typeface="Palatino Linotype" pitchFamily="18" charset="0"/>
                <a:cs typeface="Times New Roman" pitchFamily="18" charset="0"/>
              </a:rPr>
              <a:t>οὔτε τὸ ἐνέχυρον καθίστησιν εἰς τὸ </a:t>
            </a:r>
            <a:r>
              <a:rPr lang="el-GR" sz="2400" dirty="0" smtClean="0">
                <a:solidFill>
                  <a:schemeClr val="bg1"/>
                </a:solidFill>
                <a:latin typeface="Palatino Linotype" pitchFamily="18" charset="0"/>
                <a:cs typeface="Times New Roman" pitchFamily="18" charset="0"/>
              </a:rPr>
              <a:t>ἐμφανές</a:t>
            </a:r>
            <a:r>
              <a:rPr lang="en-US"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Demosthenes 56.3</a:t>
            </a:r>
          </a:p>
        </p:txBody>
      </p:sp>
      <p:sp>
        <p:nvSpPr>
          <p:cNvPr id="5" name="TextBox 4"/>
          <p:cNvSpPr txBox="1"/>
          <p:nvPr/>
        </p:nvSpPr>
        <p:spPr>
          <a:xfrm>
            <a:off x="5202065" y="6144042"/>
            <a:ext cx="3941935"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καθίστημι</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set up</a:t>
            </a:r>
          </a:p>
          <a:p>
            <a:pPr>
              <a:defRPr/>
            </a:pPr>
            <a:r>
              <a:rPr lang="el-GR" sz="2000" dirty="0" smtClean="0">
                <a:solidFill>
                  <a:srgbClr val="FFFF00"/>
                </a:solidFill>
                <a:latin typeface="Palatino Linotype" pitchFamily="18" charset="0"/>
                <a:cs typeface="Times New Roman" pitchFamily="18" charset="0"/>
              </a:rPr>
              <a:t>χρῆμα </a:t>
            </a:r>
            <a:r>
              <a:rPr lang="el-GR" sz="2000" dirty="0">
                <a:solidFill>
                  <a:srgbClr val="FFFF00"/>
                </a:solidFill>
                <a:latin typeface="Palatino Linotype" pitchFamily="18" charset="0"/>
                <a:cs typeface="Times New Roman" pitchFamily="18" charset="0"/>
              </a:rPr>
              <a:t>–ατος τό </a:t>
            </a:r>
            <a:r>
              <a:rPr lang="en-US" sz="2000" dirty="0" smtClean="0">
                <a:solidFill>
                  <a:schemeClr val="bg1"/>
                </a:solidFill>
                <a:latin typeface="Times New Roman" pitchFamily="18" charset="0"/>
                <a:cs typeface="Times New Roman" pitchFamily="18" charset="0"/>
              </a:rPr>
              <a:t>thing;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money</a:t>
            </a:r>
            <a:endParaRPr lang="en-US" sz="2000" dirty="0">
              <a:solidFill>
                <a:schemeClr val="bg1"/>
              </a:solidFill>
              <a:latin typeface="Times New Roman" pitchFamily="18" charset="0"/>
              <a:cs typeface="Times New Roman" pitchFamily="18" charset="0"/>
            </a:endParaRPr>
          </a:p>
        </p:txBody>
      </p:sp>
      <p:sp>
        <p:nvSpPr>
          <p:cNvPr id="6" name="TextBox 5"/>
          <p:cNvSpPr txBox="1"/>
          <p:nvPr/>
        </p:nvSpPr>
        <p:spPr>
          <a:xfrm>
            <a:off x="0" y="5842337"/>
            <a:ext cx="5202065" cy="1015663"/>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εἰς </a:t>
            </a:r>
            <a:r>
              <a:rPr lang="en-US" sz="2000" dirty="0" smtClean="0">
                <a:solidFill>
                  <a:schemeClr val="bg1"/>
                </a:solidFill>
                <a:latin typeface="Times New Roman" pitchFamily="18" charset="0"/>
                <a:cs typeface="Times New Roman" pitchFamily="18" charset="0"/>
              </a:rPr>
              <a:t>into</a:t>
            </a:r>
            <a:endParaRPr lang="en-US" sz="2000" dirty="0" smtClean="0">
              <a:solidFill>
                <a:srgbClr val="FFFF00"/>
              </a:solidFill>
              <a:latin typeface="Palatino Linotype"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ἐμφανές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plain view</a:t>
            </a:r>
          </a:p>
          <a:p>
            <a:pPr>
              <a:defRPr/>
            </a:pPr>
            <a:r>
              <a:rPr lang="el-GR" sz="2000" dirty="0">
                <a:solidFill>
                  <a:srgbClr val="FFFF00"/>
                </a:solidFill>
                <a:latin typeface="Palatino Linotype" pitchFamily="18" charset="0"/>
                <a:cs typeface="Times New Roman" pitchFamily="18" charset="0"/>
              </a:rPr>
              <a:t>ἐνέχυρον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security (</a:t>
            </a:r>
            <a:r>
              <a:rPr lang="en-US" sz="2000" dirty="0">
                <a:solidFill>
                  <a:schemeClr val="bg1"/>
                </a:solidFill>
                <a:latin typeface="Times New Roman" pitchFamily="18" charset="0"/>
                <a:cs typeface="Times New Roman" pitchFamily="18" charset="0"/>
              </a:rPr>
              <a:t>for a loan</a:t>
            </a:r>
            <a:r>
              <a:rPr lang="en-US" sz="2000" dirty="0" smtClean="0">
                <a:solidFill>
                  <a:schemeClr val="bg1"/>
                </a:solidFill>
                <a:latin typeface="Times New Roman" pitchFamily="18" charset="0"/>
                <a:cs typeface="Times New Roman" pitchFamily="18" charset="0"/>
              </a:rPr>
              <a:t>)</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464110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Xenophon </a:t>
            </a:r>
            <a:r>
              <a:rPr lang="en-US" sz="2400" dirty="0">
                <a:solidFill>
                  <a:schemeClr val="bg1"/>
                </a:solidFill>
                <a:latin typeface="Times New Roman" pitchFamily="18" charset="0"/>
                <a:cs typeface="Times New Roman" pitchFamily="18" charset="0"/>
              </a:rPr>
              <a:t>(c. </a:t>
            </a:r>
            <a:r>
              <a:rPr lang="en-US" sz="2400" dirty="0" smtClean="0">
                <a:solidFill>
                  <a:schemeClr val="bg1"/>
                </a:solidFill>
                <a:latin typeface="Times New Roman" pitchFamily="18" charset="0"/>
                <a:cs typeface="Times New Roman" pitchFamily="18" charset="0"/>
              </a:rPr>
              <a:t>430-354 </a:t>
            </a:r>
            <a:r>
              <a:rPr lang="en-US" sz="2400" dirty="0">
                <a:solidFill>
                  <a:schemeClr val="bg1"/>
                </a:solidFill>
                <a:latin typeface="Times New Roman" pitchFamily="18" charset="0"/>
                <a:cs typeface="Times New Roman" pitchFamily="18" charset="0"/>
              </a:rPr>
              <a:t>BC) is </a:t>
            </a:r>
            <a:r>
              <a:rPr lang="en-US" sz="2400" dirty="0" smtClean="0">
                <a:solidFill>
                  <a:schemeClr val="bg1"/>
                </a:solidFill>
                <a:latin typeface="Times New Roman" pitchFamily="18" charset="0"/>
                <a:cs typeface="Times New Roman" pitchFamily="18" charset="0"/>
              </a:rPr>
              <a:t>one of the most remarkable figures from Classical Athens, both for his life and his writing. </a:t>
            </a:r>
          </a:p>
          <a:p>
            <a:pPr>
              <a:defRPr/>
            </a:pPr>
            <a:r>
              <a:rPr lang="en-US" sz="2400" dirty="0" smtClean="0">
                <a:solidFill>
                  <a:schemeClr val="bg1"/>
                </a:solidFill>
                <a:latin typeface="Times New Roman" pitchFamily="18" charset="0"/>
                <a:cs typeface="Times New Roman" pitchFamily="18" charset="0"/>
              </a:rPr>
              <a:t>He was a hero for his military adventures, an historian, an associate of the philosopher Socrates, a friend of the Spartans, and an inventive author. </a:t>
            </a:r>
          </a:p>
          <a:p>
            <a:pPr>
              <a:defRPr/>
            </a:pPr>
            <a:r>
              <a:rPr lang="en-US" sz="2400" dirty="0" smtClean="0">
                <a:solidFill>
                  <a:schemeClr val="bg1"/>
                </a:solidFill>
                <a:latin typeface="Times New Roman" pitchFamily="18" charset="0"/>
                <a:cs typeface="Times New Roman" pitchFamily="18" charset="0"/>
              </a:rPr>
              <a:t>His most popular work is the </a:t>
            </a:r>
            <a:r>
              <a:rPr lang="el-GR" sz="2400" dirty="0">
                <a:solidFill>
                  <a:schemeClr val="bg1"/>
                </a:solidFill>
                <a:latin typeface="Palatino Linotype" pitchFamily="18" charset="0"/>
                <a:cs typeface="Times New Roman" pitchFamily="18" charset="0"/>
              </a:rPr>
              <a:t>Ἀνάβασις</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t>
            </a:r>
            <a:r>
              <a:rPr lang="en-US" sz="2400" i="1" dirty="0" smtClean="0">
                <a:solidFill>
                  <a:schemeClr val="bg1"/>
                </a:solidFill>
                <a:latin typeface="Times New Roman" pitchFamily="18" charset="0"/>
                <a:cs typeface="Times New Roman" pitchFamily="18" charset="0"/>
              </a:rPr>
              <a:t>Anabasis</a:t>
            </a:r>
            <a:r>
              <a:rPr lang="en-US" sz="2400" dirty="0" smtClean="0">
                <a:solidFill>
                  <a:schemeClr val="bg1"/>
                </a:solidFill>
                <a:latin typeface="Times New Roman" pitchFamily="18" charset="0"/>
                <a:cs typeface="Times New Roman" pitchFamily="18" charset="0"/>
              </a:rPr>
              <a:t>, variously translated as </a:t>
            </a:r>
            <a:r>
              <a:rPr lang="en-US" sz="2400" i="1" dirty="0" smtClean="0">
                <a:solidFill>
                  <a:schemeClr val="bg1"/>
                </a:solidFill>
                <a:latin typeface="Times New Roman" pitchFamily="18" charset="0"/>
                <a:cs typeface="Times New Roman" pitchFamily="18" charset="0"/>
              </a:rPr>
              <a:t>The March Up Country</a:t>
            </a:r>
            <a:r>
              <a:rPr lang="en-US" sz="2400" dirty="0" smtClean="0">
                <a:solidFill>
                  <a:schemeClr val="bg1"/>
                </a:solidFill>
                <a:latin typeface="Times New Roman" pitchFamily="18" charset="0"/>
                <a:cs typeface="Times New Roman" pitchFamily="18" charset="0"/>
              </a:rPr>
              <a:t>, </a:t>
            </a:r>
            <a:r>
              <a:rPr lang="en-US" sz="2400" i="1" dirty="0" smtClean="0">
                <a:solidFill>
                  <a:schemeClr val="bg1"/>
                </a:solidFill>
                <a:latin typeface="Times New Roman" pitchFamily="18" charset="0"/>
                <a:cs typeface="Times New Roman" pitchFamily="18" charset="0"/>
              </a:rPr>
              <a:t>The Persian Expedition</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etc</a:t>
            </a:r>
            <a:r>
              <a:rPr lang="en-US" sz="2400" dirty="0" smtClean="0">
                <a:solidFill>
                  <a:schemeClr val="bg1"/>
                </a:solidFill>
                <a:latin typeface="Times New Roman" pitchFamily="18" charset="0"/>
                <a:cs typeface="Times New Roman" pitchFamily="18" charset="0"/>
              </a:rPr>
              <a:t>). In 399 BC, a group of Greek mercenaries (known as the Ten Thousand) were trapped deep in the enemy territory of the Persian Empire. Under Xenophon’s leadership, they managed to escape and find their way back to Greece. The </a:t>
            </a:r>
            <a:r>
              <a:rPr lang="en-US" sz="2400" i="1" dirty="0" smtClean="0">
                <a:solidFill>
                  <a:schemeClr val="bg1"/>
                </a:solidFill>
                <a:latin typeface="Times New Roman" pitchFamily="18" charset="0"/>
                <a:cs typeface="Times New Roman" pitchFamily="18" charset="0"/>
              </a:rPr>
              <a:t>Anabasis</a:t>
            </a:r>
            <a:r>
              <a:rPr lang="en-US" sz="2400" dirty="0" smtClean="0">
                <a:solidFill>
                  <a:schemeClr val="bg1"/>
                </a:solidFill>
                <a:latin typeface="Times New Roman" pitchFamily="18" charset="0"/>
                <a:cs typeface="Times New Roman" pitchFamily="18" charset="0"/>
              </a:rPr>
              <a:t> is Xenophon’s own account of their adventures. </a:t>
            </a:r>
          </a:p>
          <a:p>
            <a:pPr>
              <a:defRPr/>
            </a:pPr>
            <a:endParaRPr lang="en-US" sz="2400" dirty="0" smtClean="0">
              <a:solidFill>
                <a:schemeClr val="bg1"/>
              </a:solidFill>
              <a:latin typeface="Times New Roman" pitchFamily="18" charset="0"/>
              <a:cs typeface="Times New Roman" pitchFamily="18" charset="0"/>
            </a:endParaRPr>
          </a:p>
          <a:p>
            <a:pPr>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65155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524000"/>
            <a:ext cx="79248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Having just made an uneasy alliance with </a:t>
            </a:r>
            <a:r>
              <a:rPr lang="en-US" sz="2000" dirty="0" err="1" smtClean="0">
                <a:solidFill>
                  <a:schemeClr val="bg1"/>
                </a:solidFill>
                <a:latin typeface="Times New Roman" pitchFamily="18" charset="0"/>
                <a:cs typeface="Times New Roman" pitchFamily="18" charset="0"/>
              </a:rPr>
              <a:t>Seuthes</a:t>
            </a:r>
            <a:r>
              <a:rPr lang="en-US" sz="2000" dirty="0" smtClean="0">
                <a:solidFill>
                  <a:schemeClr val="bg1"/>
                </a:solidFill>
                <a:latin typeface="Times New Roman" pitchFamily="18" charset="0"/>
                <a:cs typeface="Times New Roman" pitchFamily="18" charset="0"/>
              </a:rPr>
              <a:t> II, King of Thrace, the Greeks prepare for the night: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ὥρα νυκτοφύλακας καθιστάναι καὶ σύνθημα παραδιδόναι. </a:t>
            </a:r>
            <a:endParaRPr lang="en-US" sz="2400" dirty="0" smtClean="0">
              <a:solidFill>
                <a:schemeClr val="bg1"/>
              </a:solidFill>
              <a:latin typeface="Times New Roman"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Xenophon </a:t>
            </a:r>
            <a:r>
              <a:rPr lang="en-US" sz="2000" i="1" dirty="0" smtClean="0">
                <a:solidFill>
                  <a:schemeClr val="bg1"/>
                </a:solidFill>
                <a:latin typeface="Times New Roman" pitchFamily="18" charset="0"/>
                <a:cs typeface="Times New Roman" pitchFamily="18" charset="0"/>
              </a:rPr>
              <a:t>Anabasis </a:t>
            </a:r>
            <a:r>
              <a:rPr lang="en-US" sz="2000" dirty="0" smtClean="0">
                <a:solidFill>
                  <a:schemeClr val="bg1"/>
                </a:solidFill>
                <a:latin typeface="Times New Roman" pitchFamily="18" charset="0"/>
                <a:cs typeface="Times New Roman" pitchFamily="18" charset="0"/>
              </a:rPr>
              <a:t>7.3.34</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150114"/>
            <a:ext cx="4297971" cy="707886"/>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καθίστημι</a:t>
            </a:r>
            <a:r>
              <a:rPr lang="en-US" sz="2000" dirty="0">
                <a:solidFill>
                  <a:srgbClr val="FFFF00"/>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set up</a:t>
            </a:r>
          </a:p>
          <a:p>
            <a:pPr>
              <a:defRPr/>
            </a:pPr>
            <a:r>
              <a:rPr lang="el-GR" sz="2000" dirty="0" smtClean="0">
                <a:solidFill>
                  <a:srgbClr val="FFFF00"/>
                </a:solidFill>
                <a:latin typeface="Palatino Linotype" pitchFamily="18" charset="0"/>
                <a:cs typeface="Times New Roman" pitchFamily="18" charset="0"/>
              </a:rPr>
              <a:t>νυκτοφύλαξ -ακος ὁ</a:t>
            </a:r>
            <a:r>
              <a:rPr lang="en-US" sz="2000" dirty="0" smtClean="0">
                <a:solidFill>
                  <a:schemeClr val="bg1"/>
                </a:solidFill>
                <a:latin typeface="Times New Roman" pitchFamily="18" charset="0"/>
                <a:cs typeface="Times New Roman" pitchFamily="18" charset="0"/>
              </a:rPr>
              <a:t> night watchman</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5791200" y="6150114"/>
            <a:ext cx="3352800" cy="707886"/>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σύνθημα </a:t>
            </a:r>
            <a:r>
              <a:rPr lang="el-GR" sz="2000" dirty="0" smtClean="0">
                <a:solidFill>
                  <a:srgbClr val="FFFF00"/>
                </a:solidFill>
                <a:latin typeface="Palatino Linotype" pitchFamily="18" charset="0"/>
                <a:cs typeface="Times New Roman" pitchFamily="18" charset="0"/>
              </a:rPr>
              <a:t>–ατος τό </a:t>
            </a:r>
            <a:r>
              <a:rPr lang="en-US" sz="2000" dirty="0" smtClean="0">
                <a:solidFill>
                  <a:schemeClr val="bg1"/>
                </a:solidFill>
                <a:latin typeface="Times New Roman" pitchFamily="18" charset="0"/>
                <a:cs typeface="Times New Roman" pitchFamily="18" charset="0"/>
              </a:rPr>
              <a:t>password </a:t>
            </a:r>
          </a:p>
          <a:p>
            <a:pPr>
              <a:defRPr/>
            </a:pPr>
            <a:r>
              <a:rPr lang="el-GR" sz="2000" dirty="0" smtClean="0">
                <a:solidFill>
                  <a:srgbClr val="FFFF00"/>
                </a:solidFill>
                <a:latin typeface="Palatino Linotype" pitchFamily="18" charset="0"/>
                <a:cs typeface="Times New Roman" pitchFamily="18" charset="0"/>
              </a:rPr>
              <a:t>ὥρα</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ἐστίν</a:t>
            </a:r>
            <a:r>
              <a:rPr lang="en-US"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ἡ</a:t>
            </a:r>
            <a:r>
              <a:rPr lang="en-US" sz="2000" dirty="0" smtClean="0">
                <a:solidFill>
                  <a:schemeClr val="bg1"/>
                </a:solidFill>
                <a:latin typeface="Times New Roman" pitchFamily="18" charset="0"/>
                <a:cs typeface="Times New Roman" pitchFamily="18" charset="0"/>
              </a:rPr>
              <a:t> hour </a:t>
            </a:r>
            <a:endParaRPr lang="el-GR" sz="20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92607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8564</TotalTime>
  <Words>1619</Words>
  <Application>Microsoft Office PowerPoint</Application>
  <PresentationFormat>On-screen Show (4:3)</PresentationFormat>
  <Paragraphs>237</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Ancient Greek for Everyone: A New Digital Resource for Beginning Greek  Unit 4: Conjunctions   Classical Reading</vt:lpstr>
      <vt:lpstr>Ancient Greek for Everyone</vt:lpstr>
      <vt:lpstr>Ancient Greek for Everyone</vt:lpstr>
      <vt:lpstr>Ancient Greek for Everyone</vt:lpstr>
      <vt:lpstr>PowerPoint Presentation</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520</cp:revision>
  <dcterms:created xsi:type="dcterms:W3CDTF">2012-08-17T18:41:45Z</dcterms:created>
  <dcterms:modified xsi:type="dcterms:W3CDTF">2015-06-18T21:39:00Z</dcterms:modified>
</cp:coreProperties>
</file>